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60" r:id="rId5"/>
    <p:sldId id="259" r:id="rId6"/>
    <p:sldId id="261" r:id="rId7"/>
    <p:sldId id="262" r:id="rId8"/>
    <p:sldId id="263" r:id="rId9"/>
    <p:sldId id="264" r:id="rId10"/>
    <p:sldId id="266"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ani Sarmiento" userId="8b959d46cd847ca2" providerId="LiveId" clId="{50BA0C30-F4B0-4330-AB0F-A68712390E9A}"/>
    <pc:docChg chg="undo custSel modSld">
      <pc:chgData name="Juani Sarmiento" userId="8b959d46cd847ca2" providerId="LiveId" clId="{50BA0C30-F4B0-4330-AB0F-A68712390E9A}" dt="2024-08-26T19:03:23.036" v="4" actId="1076"/>
      <pc:docMkLst>
        <pc:docMk/>
      </pc:docMkLst>
      <pc:sldChg chg="modSp mod">
        <pc:chgData name="Juani Sarmiento" userId="8b959d46cd847ca2" providerId="LiveId" clId="{50BA0C30-F4B0-4330-AB0F-A68712390E9A}" dt="2024-08-26T18:34:21.634" v="3" actId="21"/>
        <pc:sldMkLst>
          <pc:docMk/>
          <pc:sldMk cId="0" sldId="264"/>
        </pc:sldMkLst>
        <pc:spChg chg="mod">
          <ac:chgData name="Juani Sarmiento" userId="8b959d46cd847ca2" providerId="LiveId" clId="{50BA0C30-F4B0-4330-AB0F-A68712390E9A}" dt="2024-08-26T18:13:22.487" v="1" actId="21"/>
          <ac:spMkLst>
            <pc:docMk/>
            <pc:sldMk cId="0" sldId="264"/>
            <ac:spMk id="4" creationId="{00000000-0000-0000-0000-000000000000}"/>
          </ac:spMkLst>
        </pc:spChg>
        <pc:spChg chg="mod">
          <ac:chgData name="Juani Sarmiento" userId="8b959d46cd847ca2" providerId="LiveId" clId="{50BA0C30-F4B0-4330-AB0F-A68712390E9A}" dt="2024-08-26T18:34:21.634" v="3" actId="21"/>
          <ac:spMkLst>
            <pc:docMk/>
            <pc:sldMk cId="0" sldId="264"/>
            <ac:spMk id="7" creationId="{00000000-0000-0000-0000-000000000000}"/>
          </ac:spMkLst>
        </pc:spChg>
      </pc:sldChg>
      <pc:sldChg chg="modSp mod">
        <pc:chgData name="Juani Sarmiento" userId="8b959d46cd847ca2" providerId="LiveId" clId="{50BA0C30-F4B0-4330-AB0F-A68712390E9A}" dt="2024-08-26T19:03:23.036" v="4" actId="1076"/>
        <pc:sldMkLst>
          <pc:docMk/>
          <pc:sldMk cId="1550007573" sldId="266"/>
        </pc:sldMkLst>
        <pc:spChg chg="mod">
          <ac:chgData name="Juani Sarmiento" userId="8b959d46cd847ca2" providerId="LiveId" clId="{50BA0C30-F4B0-4330-AB0F-A68712390E9A}" dt="2024-08-26T19:03:23.036" v="4" actId="1076"/>
          <ac:spMkLst>
            <pc:docMk/>
            <pc:sldMk cId="1550007573" sldId="266"/>
            <ac:spMk id="3"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57900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35068680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29600"/>
          </a:xfrm>
          <a:prstGeom prst="rect">
            <a:avLst/>
          </a:prstGeom>
          <a:solidFill>
            <a:srgbClr val="272525"/>
          </a:solidFill>
          <a:ln/>
        </p:spPr>
        <p:txBody>
          <a:bodyPr/>
          <a:lstStyle/>
          <a:p>
            <a:endParaRPr lang="es-AR"/>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21162" y="1621631"/>
            <a:ext cx="7701677" cy="1777127"/>
          </a:xfrm>
          <a:prstGeom prst="rect">
            <a:avLst/>
          </a:prstGeom>
          <a:noFill/>
          <a:ln/>
        </p:spPr>
        <p:txBody>
          <a:bodyPr wrap="square" rtlCol="0" anchor="t"/>
          <a:lstStyle/>
          <a:p>
            <a:pPr marL="0" indent="0">
              <a:lnSpc>
                <a:spcPts val="6997"/>
              </a:lnSpc>
              <a:buNone/>
            </a:pPr>
            <a:r>
              <a:rPr lang="en-US" sz="5598" b="1" kern="0" spc="-168" dirty="0">
                <a:solidFill>
                  <a:srgbClr val="FFFFFF"/>
                </a:solidFill>
                <a:latin typeface="Inter" pitchFamily="34" charset="0"/>
                <a:ea typeface="Inter" pitchFamily="34" charset="-122"/>
                <a:cs typeface="Inter" pitchFamily="34" charset="-120"/>
              </a:rPr>
              <a:t>Introducción al sistema de numeración binario</a:t>
            </a:r>
            <a:endParaRPr lang="en-US" sz="5598" dirty="0"/>
          </a:p>
        </p:txBody>
      </p:sp>
      <p:sp>
        <p:nvSpPr>
          <p:cNvPr id="6" name="Text 3"/>
          <p:cNvSpPr/>
          <p:nvPr/>
        </p:nvSpPr>
        <p:spPr>
          <a:xfrm>
            <a:off x="721162" y="3707844"/>
            <a:ext cx="7701677" cy="2307788"/>
          </a:xfrm>
          <a:prstGeom prst="rect">
            <a:avLst/>
          </a:prstGeom>
          <a:noFill/>
          <a:ln/>
        </p:spPr>
        <p:txBody>
          <a:bodyPr wrap="square" rtlCol="0" anchor="t"/>
          <a:lstStyle/>
          <a:p>
            <a:pPr marL="0" indent="0">
              <a:lnSpc>
                <a:spcPts val="2596"/>
              </a:lnSpc>
              <a:buNone/>
            </a:pPr>
            <a:r>
              <a:rPr lang="en-US" sz="1623" kern="0" spc="-32" dirty="0">
                <a:solidFill>
                  <a:srgbClr val="E5E0DF"/>
                </a:solidFill>
                <a:latin typeface="Inter" pitchFamily="34" charset="0"/>
                <a:ea typeface="Inter" pitchFamily="34" charset="-122"/>
                <a:cs typeface="Inter" pitchFamily="34" charset="-120"/>
              </a:rPr>
              <a:t>El sistema de numeración binario es un sistema de numeración posicional que utiliza solo dos dígitos: 0 y 1. A diferencia del sistema decimal que usamos comúnmente, el sistema binario se basa en la potencia de 2, lo que lo convierte en una herramienta fundamental para la computación y la electrónica digital. En esta sección, exploraremos los conceptos clave del sistema binario, incluyendo cómo convertir números decimales a binarios y realizar operaciones básicas como la suma y el complemento a 2.</a:t>
            </a:r>
            <a:endParaRPr lang="en-US" sz="1623" dirty="0"/>
          </a:p>
        </p:txBody>
      </p:sp>
      <p:sp>
        <p:nvSpPr>
          <p:cNvPr id="7" name="Shape 4"/>
          <p:cNvSpPr/>
          <p:nvPr/>
        </p:nvSpPr>
        <p:spPr>
          <a:xfrm>
            <a:off x="721162" y="6262807"/>
            <a:ext cx="329684" cy="329684"/>
          </a:xfrm>
          <a:prstGeom prst="roundRect">
            <a:avLst>
              <a:gd name="adj" fmla="val 27732876"/>
            </a:avLst>
          </a:prstGeom>
          <a:noFill/>
          <a:ln w="7620">
            <a:solidFill>
              <a:srgbClr val="FFFFFF"/>
            </a:solidFill>
            <a:prstDash val="solid"/>
          </a:ln>
        </p:spPr>
        <p:txBody>
          <a:bodyPr/>
          <a:lstStyle/>
          <a:p>
            <a:endParaRPr lang="es-AR"/>
          </a:p>
        </p:txBody>
      </p:sp>
      <p:pic>
        <p:nvPicPr>
          <p:cNvPr id="8" name="Image 1" descr="preencoded.png"/>
          <p:cNvPicPr>
            <a:picLocks noChangeAspect="1"/>
          </p:cNvPicPr>
          <p:nvPr/>
        </p:nvPicPr>
        <p:blipFill>
          <a:blip r:embed="rId4"/>
          <a:stretch>
            <a:fillRect/>
          </a:stretch>
        </p:blipFill>
        <p:spPr>
          <a:xfrm>
            <a:off x="728782" y="6270427"/>
            <a:ext cx="314444" cy="314444"/>
          </a:xfrm>
          <a:prstGeom prst="rect">
            <a:avLst/>
          </a:prstGeom>
        </p:spPr>
      </p:pic>
      <p:sp>
        <p:nvSpPr>
          <p:cNvPr id="9" name="Text 5"/>
          <p:cNvSpPr/>
          <p:nvPr/>
        </p:nvSpPr>
        <p:spPr>
          <a:xfrm>
            <a:off x="1153835" y="6247448"/>
            <a:ext cx="1725930" cy="360521"/>
          </a:xfrm>
          <a:prstGeom prst="rect">
            <a:avLst/>
          </a:prstGeom>
          <a:noFill/>
          <a:ln/>
        </p:spPr>
        <p:txBody>
          <a:bodyPr wrap="none" rtlCol="0" anchor="t"/>
          <a:lstStyle/>
          <a:p>
            <a:pPr marL="0" indent="0" algn="l">
              <a:lnSpc>
                <a:spcPts val="2839"/>
              </a:lnSpc>
              <a:buNone/>
            </a:pPr>
            <a:r>
              <a:rPr lang="en-US" sz="2028" b="1" kern="0" spc="-32" dirty="0">
                <a:solidFill>
                  <a:srgbClr val="E5E0DF"/>
                </a:solidFill>
                <a:latin typeface="Inter" pitchFamily="34" charset="0"/>
                <a:ea typeface="Inter" pitchFamily="34" charset="-122"/>
                <a:cs typeface="Inter" pitchFamily="34" charset="-120"/>
              </a:rPr>
              <a:t>By Ing. David Roco</a:t>
            </a:r>
            <a:endParaRPr lang="en-US" sz="2028"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960289" y="9287"/>
            <a:ext cx="14630400" cy="8229600"/>
          </a:xfrm>
          <a:prstGeom prst="rect">
            <a:avLst/>
          </a:prstGeom>
          <a:solidFill>
            <a:srgbClr val="272525"/>
          </a:solidFill>
          <a:ln/>
        </p:spPr>
        <p:txBody>
          <a:bodyPr/>
          <a:lstStyle/>
          <a:p>
            <a:endParaRPr lang="es-AR"/>
          </a:p>
        </p:txBody>
      </p:sp>
      <p:sp>
        <p:nvSpPr>
          <p:cNvPr id="5" name="Text 3"/>
          <p:cNvSpPr/>
          <p:nvPr/>
        </p:nvSpPr>
        <p:spPr>
          <a:xfrm>
            <a:off x="864037" y="3333988"/>
            <a:ext cx="12902327" cy="1580198"/>
          </a:xfrm>
          <a:prstGeom prst="rect">
            <a:avLst/>
          </a:prstGeom>
          <a:noFill/>
          <a:ln/>
        </p:spPr>
        <p:txBody>
          <a:bodyPr wrap="square" rtlCol="0" anchor="t"/>
          <a:lstStyle/>
          <a:p>
            <a:pPr marL="0" indent="0">
              <a:lnSpc>
                <a:spcPts val="3110"/>
              </a:lnSpc>
              <a:buNone/>
            </a:pPr>
            <a:endParaRPr lang="en-US" sz="1944" dirty="0"/>
          </a:p>
        </p:txBody>
      </p:sp>
      <p:sp>
        <p:nvSpPr>
          <p:cNvPr id="6" name="Text 4"/>
          <p:cNvSpPr/>
          <p:nvPr/>
        </p:nvSpPr>
        <p:spPr>
          <a:xfrm>
            <a:off x="767784" y="379207"/>
            <a:ext cx="12902327" cy="395049"/>
          </a:xfrm>
          <a:prstGeom prst="rect">
            <a:avLst/>
          </a:prstGeom>
          <a:noFill/>
          <a:ln/>
        </p:spPr>
        <p:txBody>
          <a:bodyPr wrap="none" rtlCol="0" anchor="t"/>
          <a:lstStyle/>
          <a:p>
            <a:pPr marL="0" indent="0">
              <a:lnSpc>
                <a:spcPts val="3110"/>
              </a:lnSpc>
              <a:buNone/>
            </a:pPr>
            <a:r>
              <a:rPr lang="en-US" sz="1944" b="1" kern="0" spc="-39" dirty="0">
                <a:solidFill>
                  <a:srgbClr val="E5E0DF"/>
                </a:solidFill>
                <a:latin typeface="Inter" pitchFamily="34" charset="0"/>
                <a:ea typeface="Inter" pitchFamily="34" charset="-122"/>
                <a:cs typeface="Inter" pitchFamily="34" charset="-120"/>
              </a:rPr>
              <a:t>Ejercicio 4:</a:t>
            </a:r>
            <a:r>
              <a:rPr lang="en-US" sz="1944" kern="0" spc="-39" dirty="0">
                <a:solidFill>
                  <a:srgbClr val="E5E0DF"/>
                </a:solidFill>
                <a:latin typeface="Inter" pitchFamily="34" charset="0"/>
                <a:ea typeface="Inter" pitchFamily="34" charset="-122"/>
                <a:cs typeface="Inter" pitchFamily="34" charset="-120"/>
              </a:rPr>
              <a:t> Convertir el número hexadecimal 167F a binario.</a:t>
            </a:r>
            <a:endParaRPr lang="en-US" sz="1944" dirty="0"/>
          </a:p>
        </p:txBody>
      </p:sp>
      <p:sp>
        <p:nvSpPr>
          <p:cNvPr id="7" name="Text 5"/>
          <p:cNvSpPr/>
          <p:nvPr/>
        </p:nvSpPr>
        <p:spPr>
          <a:xfrm>
            <a:off x="767784" y="1190736"/>
            <a:ext cx="12902327" cy="395049"/>
          </a:xfrm>
          <a:prstGeom prst="rect">
            <a:avLst/>
          </a:prstGeom>
          <a:noFill/>
          <a:ln/>
        </p:spPr>
        <p:txBody>
          <a:bodyPr wrap="none" rtlCol="0" anchor="t"/>
          <a:lstStyle/>
          <a:p>
            <a:pPr marL="0" indent="0">
              <a:lnSpc>
                <a:spcPts val="3110"/>
              </a:lnSpc>
              <a:buNone/>
            </a:pPr>
            <a:r>
              <a:rPr lang="en-US" sz="1944" b="1" kern="0" spc="-39" dirty="0">
                <a:solidFill>
                  <a:srgbClr val="E5E0DF"/>
                </a:solidFill>
                <a:latin typeface="Inter" pitchFamily="34" charset="0"/>
                <a:ea typeface="Inter" pitchFamily="34" charset="-122"/>
                <a:cs typeface="Inter" pitchFamily="34" charset="-120"/>
              </a:rPr>
              <a:t>Ejercicio 5:</a:t>
            </a:r>
            <a:r>
              <a:rPr lang="en-US" sz="1944" kern="0" spc="-39" dirty="0">
                <a:solidFill>
                  <a:srgbClr val="E5E0DF"/>
                </a:solidFill>
                <a:latin typeface="Inter" pitchFamily="34" charset="0"/>
                <a:ea typeface="Inter" pitchFamily="34" charset="-122"/>
                <a:cs typeface="Inter" pitchFamily="34" charset="-120"/>
              </a:rPr>
              <a:t> Convertir el número hexadecimal F51A a binario.</a:t>
            </a:r>
            <a:endParaRPr lang="en-US" sz="1944" dirty="0"/>
          </a:p>
        </p:txBody>
      </p:sp>
      <p:sp>
        <p:nvSpPr>
          <p:cNvPr id="8" name="Text 6"/>
          <p:cNvSpPr/>
          <p:nvPr/>
        </p:nvSpPr>
        <p:spPr>
          <a:xfrm>
            <a:off x="767783" y="1992655"/>
            <a:ext cx="12902327" cy="395049"/>
          </a:xfrm>
          <a:prstGeom prst="rect">
            <a:avLst/>
          </a:prstGeom>
          <a:noFill/>
          <a:ln/>
        </p:spPr>
        <p:txBody>
          <a:bodyPr wrap="none" rtlCol="0" anchor="t"/>
          <a:lstStyle/>
          <a:p>
            <a:pPr marL="0" indent="0">
              <a:lnSpc>
                <a:spcPts val="3110"/>
              </a:lnSpc>
              <a:buNone/>
            </a:pPr>
            <a:r>
              <a:rPr lang="en-US" sz="1944" b="1" kern="0" spc="-39" dirty="0">
                <a:solidFill>
                  <a:srgbClr val="E5E0DF"/>
                </a:solidFill>
                <a:latin typeface="Inter" pitchFamily="34" charset="0"/>
                <a:ea typeface="Inter" pitchFamily="34" charset="-122"/>
                <a:cs typeface="Inter" pitchFamily="34" charset="-120"/>
              </a:rPr>
              <a:t>Ejercicio 6:</a:t>
            </a:r>
            <a:r>
              <a:rPr lang="en-US" sz="1944" kern="0" spc="-39" dirty="0">
                <a:solidFill>
                  <a:srgbClr val="E5E0DF"/>
                </a:solidFill>
                <a:latin typeface="Inter" pitchFamily="34" charset="0"/>
                <a:ea typeface="Inter" pitchFamily="34" charset="-122"/>
                <a:cs typeface="Inter" pitchFamily="34" charset="-120"/>
              </a:rPr>
              <a:t> Convertir el número hexadecimal A690B a binario.</a:t>
            </a:r>
            <a:endParaRPr lang="en-US" sz="1944" dirty="0"/>
          </a:p>
        </p:txBody>
      </p:sp>
      <p:sp>
        <p:nvSpPr>
          <p:cNvPr id="11" name="Text 4">
            <a:extLst>
              <a:ext uri="{FF2B5EF4-FFF2-40B4-BE49-F238E27FC236}">
                <a16:creationId xmlns:a16="http://schemas.microsoft.com/office/drawing/2014/main" id="{EB4FD272-70AB-DAC9-D4A5-D2573020D2BA}"/>
              </a:ext>
            </a:extLst>
          </p:cNvPr>
          <p:cNvSpPr/>
          <p:nvPr/>
        </p:nvSpPr>
        <p:spPr>
          <a:xfrm>
            <a:off x="767784" y="2853261"/>
            <a:ext cx="12902327" cy="395049"/>
          </a:xfrm>
          <a:prstGeom prst="rect">
            <a:avLst/>
          </a:prstGeom>
          <a:noFill/>
          <a:ln/>
        </p:spPr>
        <p:txBody>
          <a:bodyPr wrap="none" rtlCol="0" anchor="t"/>
          <a:lstStyle/>
          <a:p>
            <a:pPr marL="0" indent="0">
              <a:lnSpc>
                <a:spcPts val="3110"/>
              </a:lnSpc>
              <a:buNone/>
            </a:pPr>
            <a:r>
              <a:rPr lang="en-US" sz="1944" b="1" kern="0" spc="-39" dirty="0">
                <a:solidFill>
                  <a:srgbClr val="E5E0DF"/>
                </a:solidFill>
                <a:latin typeface="Inter" pitchFamily="34" charset="0"/>
                <a:ea typeface="Inter" pitchFamily="34" charset="-122"/>
                <a:cs typeface="Inter" pitchFamily="34" charset="-120"/>
              </a:rPr>
              <a:t>Ejercicio 7:</a:t>
            </a:r>
            <a:r>
              <a:rPr lang="en-US" sz="1944" kern="0" spc="-39" dirty="0">
                <a:solidFill>
                  <a:srgbClr val="E5E0DF"/>
                </a:solidFill>
                <a:latin typeface="Inter" pitchFamily="34" charset="0"/>
                <a:ea typeface="Inter" pitchFamily="34" charset="-122"/>
                <a:cs typeface="Inter" pitchFamily="34" charset="-120"/>
              </a:rPr>
              <a:t> Convertir el número hexadecimal 167F a decimal.</a:t>
            </a:r>
            <a:endParaRPr lang="en-US" sz="1944" dirty="0"/>
          </a:p>
        </p:txBody>
      </p:sp>
      <p:sp>
        <p:nvSpPr>
          <p:cNvPr id="12" name="Text 5">
            <a:extLst>
              <a:ext uri="{FF2B5EF4-FFF2-40B4-BE49-F238E27FC236}">
                <a16:creationId xmlns:a16="http://schemas.microsoft.com/office/drawing/2014/main" id="{274A46AC-7C05-CC38-9B0B-6E6945B46000}"/>
              </a:ext>
            </a:extLst>
          </p:cNvPr>
          <p:cNvSpPr/>
          <p:nvPr/>
        </p:nvSpPr>
        <p:spPr>
          <a:xfrm>
            <a:off x="767784" y="3664790"/>
            <a:ext cx="12902327" cy="395049"/>
          </a:xfrm>
          <a:prstGeom prst="rect">
            <a:avLst/>
          </a:prstGeom>
          <a:noFill/>
          <a:ln/>
        </p:spPr>
        <p:txBody>
          <a:bodyPr wrap="none" rtlCol="0" anchor="t"/>
          <a:lstStyle/>
          <a:p>
            <a:pPr marL="0" indent="0">
              <a:lnSpc>
                <a:spcPts val="3110"/>
              </a:lnSpc>
              <a:buNone/>
            </a:pPr>
            <a:r>
              <a:rPr lang="en-US" sz="1944" b="1" kern="0" spc="-39" dirty="0">
                <a:solidFill>
                  <a:srgbClr val="E5E0DF"/>
                </a:solidFill>
                <a:latin typeface="Inter" pitchFamily="34" charset="0"/>
                <a:ea typeface="Inter" pitchFamily="34" charset="-122"/>
                <a:cs typeface="Inter" pitchFamily="34" charset="-120"/>
              </a:rPr>
              <a:t>Ejercicio 8:</a:t>
            </a:r>
            <a:r>
              <a:rPr lang="en-US" sz="1944" kern="0" spc="-39" dirty="0">
                <a:solidFill>
                  <a:srgbClr val="E5E0DF"/>
                </a:solidFill>
                <a:latin typeface="Inter" pitchFamily="34" charset="0"/>
                <a:ea typeface="Inter" pitchFamily="34" charset="-122"/>
                <a:cs typeface="Inter" pitchFamily="34" charset="-120"/>
              </a:rPr>
              <a:t> Convertir el número hexadecimal F51A a decimal.</a:t>
            </a:r>
            <a:endParaRPr lang="en-US" sz="1944" dirty="0"/>
          </a:p>
        </p:txBody>
      </p:sp>
      <p:sp>
        <p:nvSpPr>
          <p:cNvPr id="13" name="Text 6">
            <a:extLst>
              <a:ext uri="{FF2B5EF4-FFF2-40B4-BE49-F238E27FC236}">
                <a16:creationId xmlns:a16="http://schemas.microsoft.com/office/drawing/2014/main" id="{4C89F4ED-516F-3007-E2BA-F59CAD8F35C3}"/>
              </a:ext>
            </a:extLst>
          </p:cNvPr>
          <p:cNvSpPr/>
          <p:nvPr/>
        </p:nvSpPr>
        <p:spPr>
          <a:xfrm>
            <a:off x="767783" y="4466709"/>
            <a:ext cx="12902327" cy="395049"/>
          </a:xfrm>
          <a:prstGeom prst="rect">
            <a:avLst/>
          </a:prstGeom>
          <a:noFill/>
          <a:ln/>
        </p:spPr>
        <p:txBody>
          <a:bodyPr wrap="none" rtlCol="0" anchor="t"/>
          <a:lstStyle/>
          <a:p>
            <a:pPr marL="0" indent="0">
              <a:lnSpc>
                <a:spcPts val="3110"/>
              </a:lnSpc>
              <a:buNone/>
            </a:pPr>
            <a:r>
              <a:rPr lang="en-US" sz="1944" b="1" kern="0" spc="-39" dirty="0">
                <a:solidFill>
                  <a:srgbClr val="E5E0DF"/>
                </a:solidFill>
                <a:latin typeface="Inter" pitchFamily="34" charset="0"/>
                <a:ea typeface="Inter" pitchFamily="34" charset="-122"/>
                <a:cs typeface="Inter" pitchFamily="34" charset="-120"/>
              </a:rPr>
              <a:t>Ejercicio 9:</a:t>
            </a:r>
            <a:r>
              <a:rPr lang="en-US" sz="1944" kern="0" spc="-39" dirty="0">
                <a:solidFill>
                  <a:srgbClr val="E5E0DF"/>
                </a:solidFill>
                <a:latin typeface="Inter" pitchFamily="34" charset="0"/>
                <a:ea typeface="Inter" pitchFamily="34" charset="-122"/>
                <a:cs typeface="Inter" pitchFamily="34" charset="-120"/>
              </a:rPr>
              <a:t> Convertir el número hexadecimal A690B a decimal.</a:t>
            </a:r>
            <a:endParaRPr lang="en-US" sz="1944" dirty="0"/>
          </a:p>
        </p:txBody>
      </p:sp>
    </p:spTree>
    <p:extLst>
      <p:ext uri="{BB962C8B-B14F-4D97-AF65-F5344CB8AC3E}">
        <p14:creationId xmlns:p14="http://schemas.microsoft.com/office/powerpoint/2010/main" val="1550007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29600"/>
          </a:xfrm>
          <a:prstGeom prst="rect">
            <a:avLst/>
          </a:prstGeom>
          <a:solidFill>
            <a:srgbClr val="272525"/>
          </a:solidFill>
          <a:ln/>
        </p:spPr>
        <p:txBody>
          <a:bodyPr/>
          <a:lstStyle/>
          <a:p>
            <a:endParaRPr lang="es-AR"/>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950000"/>
            <a:ext cx="7415927" cy="3193971"/>
          </a:xfrm>
          <a:prstGeom prst="rect">
            <a:avLst/>
          </a:prstGeom>
          <a:noFill/>
          <a:ln/>
        </p:spPr>
        <p:txBody>
          <a:bodyPr wrap="square" rtlCol="0" anchor="t"/>
          <a:lstStyle/>
          <a:p>
            <a:pPr marL="0" indent="0">
              <a:lnSpc>
                <a:spcPts val="8384"/>
              </a:lnSpc>
              <a:buNone/>
            </a:pPr>
            <a:r>
              <a:rPr lang="en-US" sz="6707" b="1" kern="0" spc="-201" dirty="0">
                <a:solidFill>
                  <a:srgbClr val="FFFFFF"/>
                </a:solidFill>
                <a:latin typeface="Inter" pitchFamily="34" charset="0"/>
                <a:ea typeface="Inter" pitchFamily="34" charset="-122"/>
                <a:cs typeface="Inter" pitchFamily="34" charset="-120"/>
              </a:rPr>
              <a:t>Conclusión y resumen de los temas abordados</a:t>
            </a:r>
            <a:endParaRPr lang="en-US" sz="6707" dirty="0"/>
          </a:p>
        </p:txBody>
      </p:sp>
      <p:sp>
        <p:nvSpPr>
          <p:cNvPr id="6" name="Text 3"/>
          <p:cNvSpPr/>
          <p:nvPr/>
        </p:nvSpPr>
        <p:spPr>
          <a:xfrm>
            <a:off x="864037" y="4514255"/>
            <a:ext cx="7415927" cy="2765346"/>
          </a:xfrm>
          <a:prstGeom prst="rect">
            <a:avLst/>
          </a:prstGeom>
          <a:noFill/>
          <a:ln/>
        </p:spPr>
        <p:txBody>
          <a:bodyPr wrap="square" rtlCol="0" anchor="t"/>
          <a:lstStyle/>
          <a:p>
            <a:pPr marL="0" indent="0">
              <a:lnSpc>
                <a:spcPts val="3110"/>
              </a:lnSpc>
              <a:buNone/>
            </a:pPr>
            <a:r>
              <a:rPr lang="en-US" sz="1944" kern="0" spc="-39" dirty="0">
                <a:solidFill>
                  <a:srgbClr val="E5E0DF"/>
                </a:solidFill>
                <a:latin typeface="Inter" pitchFamily="34" charset="0"/>
                <a:ea typeface="Inter" pitchFamily="34" charset="-122"/>
                <a:cs typeface="Inter" pitchFamily="34" charset="-120"/>
              </a:rPr>
              <a:t>En esta presentación hemos explorado los conceptos clave del sistema de numeración binario, las operaciones básicas de suma y resta, así como la representación de números negativos y la introducción al sistema hexadecimal. Hemos visto cómo convertir números entre los diferentes sistemas numéricos, lo que nos permite comprender mejor cómo funcionan los computadores y las tecnologías digitales.</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30433"/>
          </a:xfrm>
          <a:prstGeom prst="rect">
            <a:avLst/>
          </a:prstGeom>
          <a:solidFill>
            <a:srgbClr val="272525"/>
          </a:solidFill>
          <a:ln/>
        </p:spPr>
        <p:txBody>
          <a:bodyPr/>
          <a:lstStyle/>
          <a:p>
            <a:endParaRPr lang="es-AR"/>
          </a:p>
        </p:txBody>
      </p:sp>
      <p:sp>
        <p:nvSpPr>
          <p:cNvPr id="4" name="Text 2"/>
          <p:cNvSpPr/>
          <p:nvPr/>
        </p:nvSpPr>
        <p:spPr>
          <a:xfrm>
            <a:off x="1403985" y="595074"/>
            <a:ext cx="7943374" cy="676275"/>
          </a:xfrm>
          <a:prstGeom prst="rect">
            <a:avLst/>
          </a:prstGeom>
          <a:noFill/>
          <a:ln/>
        </p:spPr>
        <p:txBody>
          <a:bodyPr wrap="none" rtlCol="0" anchor="t"/>
          <a:lstStyle/>
          <a:p>
            <a:pPr marL="0" indent="0">
              <a:lnSpc>
                <a:spcPts val="5325"/>
              </a:lnSpc>
              <a:buNone/>
            </a:pPr>
            <a:r>
              <a:rPr lang="en-US" sz="4260" b="1" kern="0" spc="-128" dirty="0">
                <a:solidFill>
                  <a:srgbClr val="FFFFFF"/>
                </a:solidFill>
                <a:latin typeface="Inter" pitchFamily="34" charset="0"/>
                <a:ea typeface="Inter" pitchFamily="34" charset="-122"/>
                <a:cs typeface="Inter" pitchFamily="34" charset="-120"/>
              </a:rPr>
              <a:t>Conversión de decimal a binario</a:t>
            </a:r>
            <a:endParaRPr lang="en-US" sz="4260" dirty="0"/>
          </a:p>
        </p:txBody>
      </p:sp>
      <p:sp>
        <p:nvSpPr>
          <p:cNvPr id="5" name="Shape 3"/>
          <p:cNvSpPr/>
          <p:nvPr/>
        </p:nvSpPr>
        <p:spPr>
          <a:xfrm>
            <a:off x="1403985" y="1704142"/>
            <a:ext cx="1970365" cy="1246823"/>
          </a:xfrm>
          <a:prstGeom prst="roundRect">
            <a:avLst>
              <a:gd name="adj" fmla="val 7811"/>
            </a:avLst>
          </a:prstGeom>
          <a:solidFill>
            <a:srgbClr val="110080"/>
          </a:solidFill>
          <a:ln w="7620">
            <a:solidFill>
              <a:srgbClr val="2A1999"/>
            </a:solidFill>
            <a:prstDash val="solid"/>
          </a:ln>
        </p:spPr>
        <p:txBody>
          <a:bodyPr/>
          <a:lstStyle/>
          <a:p>
            <a:endParaRPr lang="es-AR"/>
          </a:p>
        </p:txBody>
      </p:sp>
      <p:sp>
        <p:nvSpPr>
          <p:cNvPr id="6" name="Text 4"/>
          <p:cNvSpPr/>
          <p:nvPr/>
        </p:nvSpPr>
        <p:spPr>
          <a:xfrm>
            <a:off x="1627942" y="2111097"/>
            <a:ext cx="124301" cy="432792"/>
          </a:xfrm>
          <a:prstGeom prst="rect">
            <a:avLst/>
          </a:prstGeom>
          <a:noFill/>
          <a:ln/>
        </p:spPr>
        <p:txBody>
          <a:bodyPr wrap="none" rtlCol="0" anchor="t"/>
          <a:lstStyle/>
          <a:p>
            <a:pPr marL="0" indent="0" algn="ctr">
              <a:lnSpc>
                <a:spcPts val="3408"/>
              </a:lnSpc>
              <a:buNone/>
            </a:pPr>
            <a:r>
              <a:rPr lang="en-US" sz="2130" b="1" kern="0" spc="-64" dirty="0">
                <a:solidFill>
                  <a:srgbClr val="E5E0DF"/>
                </a:solidFill>
                <a:latin typeface="Inter" pitchFamily="34" charset="0"/>
                <a:ea typeface="Inter" pitchFamily="34" charset="-122"/>
                <a:cs typeface="Inter" pitchFamily="34" charset="-120"/>
              </a:rPr>
              <a:t>1</a:t>
            </a:r>
            <a:endParaRPr lang="en-US" sz="2130" dirty="0"/>
          </a:p>
        </p:txBody>
      </p:sp>
      <p:sp>
        <p:nvSpPr>
          <p:cNvPr id="7" name="Text 5"/>
          <p:cNvSpPr/>
          <p:nvPr/>
        </p:nvSpPr>
        <p:spPr>
          <a:xfrm>
            <a:off x="3590687" y="1920478"/>
            <a:ext cx="2879646" cy="338138"/>
          </a:xfrm>
          <a:prstGeom prst="rect">
            <a:avLst/>
          </a:prstGeom>
          <a:noFill/>
          <a:ln/>
        </p:spPr>
        <p:txBody>
          <a:bodyPr wrap="none" rtlCol="0" anchor="t"/>
          <a:lstStyle/>
          <a:p>
            <a:pPr marL="0" indent="0" algn="l">
              <a:lnSpc>
                <a:spcPts val="2663"/>
              </a:lnSpc>
              <a:buNone/>
            </a:pPr>
            <a:r>
              <a:rPr lang="en-US" sz="2130" b="1" kern="0" spc="-64" dirty="0">
                <a:solidFill>
                  <a:srgbClr val="E5E0DF"/>
                </a:solidFill>
                <a:latin typeface="Inter" pitchFamily="34" charset="0"/>
                <a:ea typeface="Inter" pitchFamily="34" charset="-122"/>
                <a:cs typeface="Inter" pitchFamily="34" charset="-120"/>
              </a:rPr>
              <a:t>Representación binaria</a:t>
            </a:r>
            <a:endParaRPr lang="en-US" sz="2130" dirty="0"/>
          </a:p>
        </p:txBody>
      </p:sp>
      <p:sp>
        <p:nvSpPr>
          <p:cNvPr id="8" name="Text 6"/>
          <p:cNvSpPr/>
          <p:nvPr/>
        </p:nvSpPr>
        <p:spPr>
          <a:xfrm>
            <a:off x="3590687" y="2388394"/>
            <a:ext cx="4346258" cy="346234"/>
          </a:xfrm>
          <a:prstGeom prst="rect">
            <a:avLst/>
          </a:prstGeom>
          <a:noFill/>
          <a:ln/>
        </p:spPr>
        <p:txBody>
          <a:bodyPr wrap="none" rtlCol="0" anchor="t"/>
          <a:lstStyle/>
          <a:p>
            <a:pPr marL="0" indent="0" algn="l">
              <a:lnSpc>
                <a:spcPts val="2727"/>
              </a:lnSpc>
              <a:buNone/>
            </a:pPr>
            <a:r>
              <a:rPr lang="en-US" sz="1704" kern="0" spc="-34" dirty="0">
                <a:solidFill>
                  <a:srgbClr val="E5E0DF"/>
                </a:solidFill>
                <a:latin typeface="Inter" pitchFamily="34" charset="0"/>
                <a:ea typeface="Inter" pitchFamily="34" charset="-122"/>
                <a:cs typeface="Inter" pitchFamily="34" charset="-120"/>
              </a:rPr>
              <a:t>Los números binarios se componen de 0 y 1.</a:t>
            </a:r>
            <a:endParaRPr lang="en-US" sz="1704" dirty="0"/>
          </a:p>
        </p:txBody>
      </p:sp>
      <p:sp>
        <p:nvSpPr>
          <p:cNvPr id="9" name="Shape 7"/>
          <p:cNvSpPr/>
          <p:nvPr/>
        </p:nvSpPr>
        <p:spPr>
          <a:xfrm>
            <a:off x="3482459" y="2926169"/>
            <a:ext cx="9635728" cy="21610"/>
          </a:xfrm>
          <a:prstGeom prst="roundRect">
            <a:avLst>
              <a:gd name="adj" fmla="val 450684"/>
            </a:avLst>
          </a:prstGeom>
          <a:solidFill>
            <a:srgbClr val="2A1999"/>
          </a:solidFill>
          <a:ln/>
        </p:spPr>
        <p:txBody>
          <a:bodyPr/>
          <a:lstStyle/>
          <a:p>
            <a:endParaRPr lang="es-AR"/>
          </a:p>
        </p:txBody>
      </p:sp>
      <p:sp>
        <p:nvSpPr>
          <p:cNvPr id="10" name="Shape 8"/>
          <p:cNvSpPr/>
          <p:nvPr/>
        </p:nvSpPr>
        <p:spPr>
          <a:xfrm>
            <a:off x="1403985" y="3059073"/>
            <a:ext cx="3940731" cy="1593056"/>
          </a:xfrm>
          <a:prstGeom prst="roundRect">
            <a:avLst>
              <a:gd name="adj" fmla="val 6114"/>
            </a:avLst>
          </a:prstGeom>
          <a:solidFill>
            <a:srgbClr val="110080"/>
          </a:solidFill>
          <a:ln w="7620">
            <a:solidFill>
              <a:srgbClr val="2A1999"/>
            </a:solidFill>
            <a:prstDash val="solid"/>
          </a:ln>
        </p:spPr>
        <p:txBody>
          <a:bodyPr/>
          <a:lstStyle/>
          <a:p>
            <a:endParaRPr lang="es-AR"/>
          </a:p>
        </p:txBody>
      </p:sp>
      <p:sp>
        <p:nvSpPr>
          <p:cNvPr id="11" name="Text 9"/>
          <p:cNvSpPr/>
          <p:nvPr/>
        </p:nvSpPr>
        <p:spPr>
          <a:xfrm>
            <a:off x="1627942" y="3639145"/>
            <a:ext cx="162401" cy="432792"/>
          </a:xfrm>
          <a:prstGeom prst="rect">
            <a:avLst/>
          </a:prstGeom>
          <a:noFill/>
          <a:ln/>
        </p:spPr>
        <p:txBody>
          <a:bodyPr wrap="none" rtlCol="0" anchor="t"/>
          <a:lstStyle/>
          <a:p>
            <a:pPr marL="0" indent="0" algn="ctr">
              <a:lnSpc>
                <a:spcPts val="3408"/>
              </a:lnSpc>
              <a:buNone/>
            </a:pPr>
            <a:r>
              <a:rPr lang="en-US" sz="2130" b="1" kern="0" spc="-64" dirty="0">
                <a:solidFill>
                  <a:srgbClr val="E5E0DF"/>
                </a:solidFill>
                <a:latin typeface="Inter" pitchFamily="34" charset="0"/>
                <a:ea typeface="Inter" pitchFamily="34" charset="-122"/>
                <a:cs typeface="Inter" pitchFamily="34" charset="-120"/>
              </a:rPr>
              <a:t>2</a:t>
            </a:r>
            <a:endParaRPr lang="en-US" sz="2130" dirty="0"/>
          </a:p>
        </p:txBody>
      </p:sp>
      <p:sp>
        <p:nvSpPr>
          <p:cNvPr id="12" name="Text 10"/>
          <p:cNvSpPr/>
          <p:nvPr/>
        </p:nvSpPr>
        <p:spPr>
          <a:xfrm>
            <a:off x="5561052" y="3275409"/>
            <a:ext cx="2705338" cy="338138"/>
          </a:xfrm>
          <a:prstGeom prst="rect">
            <a:avLst/>
          </a:prstGeom>
          <a:noFill/>
          <a:ln/>
        </p:spPr>
        <p:txBody>
          <a:bodyPr wrap="none" rtlCol="0" anchor="t"/>
          <a:lstStyle/>
          <a:p>
            <a:pPr marL="0" indent="0" algn="l">
              <a:lnSpc>
                <a:spcPts val="2663"/>
              </a:lnSpc>
              <a:buNone/>
            </a:pPr>
            <a:r>
              <a:rPr lang="en-US" sz="2130" b="1" kern="0" spc="-64" dirty="0">
                <a:solidFill>
                  <a:srgbClr val="E5E0DF"/>
                </a:solidFill>
                <a:latin typeface="Inter" pitchFamily="34" charset="0"/>
                <a:ea typeface="Inter" pitchFamily="34" charset="-122"/>
                <a:cs typeface="Inter" pitchFamily="34" charset="-120"/>
              </a:rPr>
              <a:t>Pasos de conversión</a:t>
            </a:r>
            <a:endParaRPr lang="en-US" sz="2130" dirty="0"/>
          </a:p>
        </p:txBody>
      </p:sp>
      <p:sp>
        <p:nvSpPr>
          <p:cNvPr id="13" name="Text 11"/>
          <p:cNvSpPr/>
          <p:nvPr/>
        </p:nvSpPr>
        <p:spPr>
          <a:xfrm>
            <a:off x="5561052" y="3743325"/>
            <a:ext cx="7448907" cy="692467"/>
          </a:xfrm>
          <a:prstGeom prst="rect">
            <a:avLst/>
          </a:prstGeom>
          <a:noFill/>
          <a:ln/>
        </p:spPr>
        <p:txBody>
          <a:bodyPr wrap="square" rtlCol="0" anchor="t"/>
          <a:lstStyle/>
          <a:p>
            <a:pPr marL="0" indent="0" algn="l">
              <a:lnSpc>
                <a:spcPts val="2727"/>
              </a:lnSpc>
              <a:buNone/>
            </a:pPr>
            <a:r>
              <a:rPr lang="en-US" sz="1704" kern="0" spc="-34" dirty="0">
                <a:solidFill>
                  <a:srgbClr val="E5E0DF"/>
                </a:solidFill>
                <a:latin typeface="Inter" pitchFamily="34" charset="0"/>
                <a:ea typeface="Inter" pitchFamily="34" charset="-122"/>
                <a:cs typeface="Inter" pitchFamily="34" charset="-120"/>
              </a:rPr>
              <a:t>Dividir el número decimal por 2 repetidamente, tomando el resto de cada división.</a:t>
            </a:r>
            <a:endParaRPr lang="en-US" sz="1704" dirty="0"/>
          </a:p>
        </p:txBody>
      </p:sp>
      <p:sp>
        <p:nvSpPr>
          <p:cNvPr id="14" name="Shape 12"/>
          <p:cNvSpPr/>
          <p:nvPr/>
        </p:nvSpPr>
        <p:spPr>
          <a:xfrm>
            <a:off x="5452824" y="4627334"/>
            <a:ext cx="7665363" cy="21610"/>
          </a:xfrm>
          <a:prstGeom prst="roundRect">
            <a:avLst>
              <a:gd name="adj" fmla="val 450684"/>
            </a:avLst>
          </a:prstGeom>
          <a:solidFill>
            <a:srgbClr val="2A1999"/>
          </a:solidFill>
          <a:ln/>
        </p:spPr>
        <p:txBody>
          <a:bodyPr/>
          <a:lstStyle/>
          <a:p>
            <a:endParaRPr lang="es-AR"/>
          </a:p>
        </p:txBody>
      </p:sp>
      <p:sp>
        <p:nvSpPr>
          <p:cNvPr id="15" name="Shape 13"/>
          <p:cNvSpPr/>
          <p:nvPr/>
        </p:nvSpPr>
        <p:spPr>
          <a:xfrm>
            <a:off x="1403985" y="4760238"/>
            <a:ext cx="5911096" cy="1593056"/>
          </a:xfrm>
          <a:prstGeom prst="roundRect">
            <a:avLst>
              <a:gd name="adj" fmla="val 6114"/>
            </a:avLst>
          </a:prstGeom>
          <a:solidFill>
            <a:srgbClr val="110080"/>
          </a:solidFill>
          <a:ln w="7620">
            <a:solidFill>
              <a:srgbClr val="2A1999"/>
            </a:solidFill>
            <a:prstDash val="solid"/>
          </a:ln>
        </p:spPr>
        <p:txBody>
          <a:bodyPr/>
          <a:lstStyle/>
          <a:p>
            <a:endParaRPr lang="es-AR"/>
          </a:p>
        </p:txBody>
      </p:sp>
      <p:sp>
        <p:nvSpPr>
          <p:cNvPr id="16" name="Text 14"/>
          <p:cNvSpPr/>
          <p:nvPr/>
        </p:nvSpPr>
        <p:spPr>
          <a:xfrm>
            <a:off x="1627942" y="5340310"/>
            <a:ext cx="170378" cy="432792"/>
          </a:xfrm>
          <a:prstGeom prst="rect">
            <a:avLst/>
          </a:prstGeom>
          <a:noFill/>
          <a:ln/>
        </p:spPr>
        <p:txBody>
          <a:bodyPr wrap="none" rtlCol="0" anchor="t"/>
          <a:lstStyle/>
          <a:p>
            <a:pPr marL="0" indent="0" algn="ctr">
              <a:lnSpc>
                <a:spcPts val="3408"/>
              </a:lnSpc>
              <a:buNone/>
            </a:pPr>
            <a:r>
              <a:rPr lang="en-US" sz="2130" b="1" kern="0" spc="-64" dirty="0">
                <a:solidFill>
                  <a:srgbClr val="E5E0DF"/>
                </a:solidFill>
                <a:latin typeface="Inter" pitchFamily="34" charset="0"/>
                <a:ea typeface="Inter" pitchFamily="34" charset="-122"/>
                <a:cs typeface="Inter" pitchFamily="34" charset="-120"/>
              </a:rPr>
              <a:t>3</a:t>
            </a:r>
            <a:endParaRPr lang="en-US" sz="2130" dirty="0"/>
          </a:p>
        </p:txBody>
      </p:sp>
      <p:sp>
        <p:nvSpPr>
          <p:cNvPr id="17" name="Text 15"/>
          <p:cNvSpPr/>
          <p:nvPr/>
        </p:nvSpPr>
        <p:spPr>
          <a:xfrm>
            <a:off x="7531418" y="4976574"/>
            <a:ext cx="2705338" cy="338138"/>
          </a:xfrm>
          <a:prstGeom prst="rect">
            <a:avLst/>
          </a:prstGeom>
          <a:noFill/>
          <a:ln/>
        </p:spPr>
        <p:txBody>
          <a:bodyPr wrap="none" rtlCol="0" anchor="t"/>
          <a:lstStyle/>
          <a:p>
            <a:pPr marL="0" indent="0" algn="l">
              <a:lnSpc>
                <a:spcPts val="2663"/>
              </a:lnSpc>
              <a:buNone/>
            </a:pPr>
            <a:r>
              <a:rPr lang="en-US" sz="2130" b="1" kern="0" spc="-64" dirty="0">
                <a:solidFill>
                  <a:srgbClr val="E5E0DF"/>
                </a:solidFill>
                <a:latin typeface="Inter" pitchFamily="34" charset="0"/>
                <a:ea typeface="Inter" pitchFamily="34" charset="-122"/>
                <a:cs typeface="Inter" pitchFamily="34" charset="-120"/>
              </a:rPr>
              <a:t>Orden inverso</a:t>
            </a:r>
            <a:endParaRPr lang="en-US" sz="2130" dirty="0"/>
          </a:p>
        </p:txBody>
      </p:sp>
      <p:sp>
        <p:nvSpPr>
          <p:cNvPr id="18" name="Text 16"/>
          <p:cNvSpPr/>
          <p:nvPr/>
        </p:nvSpPr>
        <p:spPr>
          <a:xfrm>
            <a:off x="7531418" y="5444490"/>
            <a:ext cx="5478542" cy="692467"/>
          </a:xfrm>
          <a:prstGeom prst="rect">
            <a:avLst/>
          </a:prstGeom>
          <a:noFill/>
          <a:ln/>
        </p:spPr>
        <p:txBody>
          <a:bodyPr wrap="square" rtlCol="0" anchor="t"/>
          <a:lstStyle/>
          <a:p>
            <a:pPr marL="0" indent="0" algn="l">
              <a:lnSpc>
                <a:spcPts val="2727"/>
              </a:lnSpc>
              <a:buNone/>
            </a:pPr>
            <a:r>
              <a:rPr lang="en-US" sz="1704" kern="0" spc="-34" dirty="0">
                <a:solidFill>
                  <a:srgbClr val="E5E0DF"/>
                </a:solidFill>
                <a:latin typeface="Inter" pitchFamily="34" charset="0"/>
                <a:ea typeface="Inter" pitchFamily="34" charset="-122"/>
                <a:cs typeface="Inter" pitchFamily="34" charset="-120"/>
              </a:rPr>
              <a:t>Escribir los restos en orden inverso para obtener el número binario.</a:t>
            </a:r>
            <a:endParaRPr lang="en-US" sz="1704" dirty="0"/>
          </a:p>
        </p:txBody>
      </p:sp>
      <p:sp>
        <p:nvSpPr>
          <p:cNvPr id="19" name="Text 17"/>
          <p:cNvSpPr/>
          <p:nvPr/>
        </p:nvSpPr>
        <p:spPr>
          <a:xfrm>
            <a:off x="1403985" y="6596658"/>
            <a:ext cx="11822311" cy="1038701"/>
          </a:xfrm>
          <a:prstGeom prst="rect">
            <a:avLst/>
          </a:prstGeom>
          <a:noFill/>
          <a:ln/>
        </p:spPr>
        <p:txBody>
          <a:bodyPr wrap="square" rtlCol="0" anchor="t"/>
          <a:lstStyle/>
          <a:p>
            <a:pPr marL="0" indent="0">
              <a:lnSpc>
                <a:spcPts val="2727"/>
              </a:lnSpc>
              <a:buNone/>
            </a:pPr>
            <a:r>
              <a:rPr lang="en-US" sz="1704" kern="0" spc="-34" dirty="0">
                <a:solidFill>
                  <a:srgbClr val="E5E0DF"/>
                </a:solidFill>
                <a:latin typeface="Inter" pitchFamily="34" charset="0"/>
                <a:ea typeface="Inter" pitchFamily="34" charset="-122"/>
                <a:cs typeface="Inter" pitchFamily="34" charset="-120"/>
              </a:rPr>
              <a:t>La conversión de un número decimal a binario se realiza dividiendo el número repetidamente por 2 y tomando el resto de cada división. Estos restos se escriben en orden inverso para obtener el equivalente binario. Este proceso de conversión nos permite representar cualquier número entero utilizando únicamente los dígitos 0 y 1.</a:t>
            </a:r>
            <a:endParaRPr lang="en-US" sz="170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29600"/>
          </a:xfrm>
          <a:prstGeom prst="rect">
            <a:avLst/>
          </a:prstGeom>
          <a:solidFill>
            <a:srgbClr val="272525"/>
          </a:solidFill>
          <a:ln/>
        </p:spPr>
        <p:txBody>
          <a:bodyPr/>
          <a:lstStyle/>
          <a:p>
            <a:endParaRPr lang="es-AR"/>
          </a:p>
        </p:txBody>
      </p:sp>
      <p:sp>
        <p:nvSpPr>
          <p:cNvPr id="4" name="Text 2"/>
          <p:cNvSpPr/>
          <p:nvPr/>
        </p:nvSpPr>
        <p:spPr>
          <a:xfrm>
            <a:off x="1798082" y="556022"/>
            <a:ext cx="8817769" cy="631150"/>
          </a:xfrm>
          <a:prstGeom prst="rect">
            <a:avLst/>
          </a:prstGeom>
          <a:noFill/>
          <a:ln/>
        </p:spPr>
        <p:txBody>
          <a:bodyPr wrap="none" rtlCol="0" anchor="t"/>
          <a:lstStyle/>
          <a:p>
            <a:pPr marL="0" indent="0">
              <a:lnSpc>
                <a:spcPts val="4970"/>
              </a:lnSpc>
              <a:buNone/>
            </a:pPr>
            <a:r>
              <a:rPr lang="en-US" sz="3976" b="1" kern="0" spc="-119" dirty="0">
                <a:solidFill>
                  <a:srgbClr val="FFFFFF"/>
                </a:solidFill>
                <a:latin typeface="Inter" pitchFamily="34" charset="0"/>
                <a:ea typeface="Inter" pitchFamily="34" charset="-122"/>
                <a:cs typeface="Inter" pitchFamily="34" charset="-120"/>
              </a:rPr>
              <a:t>Operaciones básicas en binario: suma</a:t>
            </a:r>
            <a:endParaRPr lang="en-US" sz="3976" dirty="0"/>
          </a:p>
        </p:txBody>
      </p:sp>
      <p:pic>
        <p:nvPicPr>
          <p:cNvPr id="5" name="Image 0" descr="preencoded.png"/>
          <p:cNvPicPr>
            <a:picLocks noChangeAspect="1"/>
          </p:cNvPicPr>
          <p:nvPr/>
        </p:nvPicPr>
        <p:blipFill>
          <a:blip r:embed="rId3"/>
          <a:stretch>
            <a:fillRect/>
          </a:stretch>
        </p:blipFill>
        <p:spPr>
          <a:xfrm>
            <a:off x="3646289" y="1591151"/>
            <a:ext cx="1820585" cy="1487091"/>
          </a:xfrm>
          <a:prstGeom prst="rect">
            <a:avLst/>
          </a:prstGeom>
        </p:spPr>
      </p:pic>
      <p:sp>
        <p:nvSpPr>
          <p:cNvPr id="6" name="Text 3"/>
          <p:cNvSpPr/>
          <p:nvPr/>
        </p:nvSpPr>
        <p:spPr>
          <a:xfrm>
            <a:off x="4498538" y="2325410"/>
            <a:ext cx="115967" cy="403979"/>
          </a:xfrm>
          <a:prstGeom prst="rect">
            <a:avLst/>
          </a:prstGeom>
          <a:noFill/>
          <a:ln/>
        </p:spPr>
        <p:txBody>
          <a:bodyPr wrap="none" rtlCol="0" anchor="t"/>
          <a:lstStyle/>
          <a:p>
            <a:pPr marL="0" indent="0" algn="ctr">
              <a:lnSpc>
                <a:spcPts val="3181"/>
              </a:lnSpc>
              <a:buNone/>
            </a:pPr>
            <a:r>
              <a:rPr lang="en-US" sz="1988" b="1" kern="0" spc="-60" dirty="0">
                <a:solidFill>
                  <a:srgbClr val="E5E0DF"/>
                </a:solidFill>
                <a:latin typeface="Inter" pitchFamily="34" charset="0"/>
                <a:ea typeface="Inter" pitchFamily="34" charset="-122"/>
                <a:cs typeface="Inter" pitchFamily="34" charset="-120"/>
              </a:rPr>
              <a:t>1</a:t>
            </a:r>
            <a:endParaRPr lang="en-US" sz="1988" dirty="0"/>
          </a:p>
        </p:txBody>
      </p:sp>
      <p:sp>
        <p:nvSpPr>
          <p:cNvPr id="7" name="Text 4"/>
          <p:cNvSpPr/>
          <p:nvPr/>
        </p:nvSpPr>
        <p:spPr>
          <a:xfrm>
            <a:off x="5668804" y="1793081"/>
            <a:ext cx="2524958" cy="315635"/>
          </a:xfrm>
          <a:prstGeom prst="rect">
            <a:avLst/>
          </a:prstGeom>
          <a:noFill/>
          <a:ln/>
        </p:spPr>
        <p:txBody>
          <a:bodyPr wrap="none" rtlCol="0" anchor="t"/>
          <a:lstStyle/>
          <a:p>
            <a:pPr marL="0" indent="0" algn="l">
              <a:lnSpc>
                <a:spcPts val="2485"/>
              </a:lnSpc>
              <a:buNone/>
            </a:pPr>
            <a:r>
              <a:rPr lang="en-US" sz="1988" b="1" kern="0" spc="-60" dirty="0">
                <a:solidFill>
                  <a:srgbClr val="E5E0DF"/>
                </a:solidFill>
                <a:latin typeface="Inter" pitchFamily="34" charset="0"/>
                <a:ea typeface="Inter" pitchFamily="34" charset="-122"/>
                <a:cs typeface="Inter" pitchFamily="34" charset="-120"/>
              </a:rPr>
              <a:t>Alineamiento</a:t>
            </a:r>
            <a:endParaRPr lang="en-US" sz="1988" dirty="0"/>
          </a:p>
        </p:txBody>
      </p:sp>
      <p:sp>
        <p:nvSpPr>
          <p:cNvPr id="8" name="Text 5"/>
          <p:cNvSpPr/>
          <p:nvPr/>
        </p:nvSpPr>
        <p:spPr>
          <a:xfrm>
            <a:off x="5668804" y="2229803"/>
            <a:ext cx="6961465" cy="646509"/>
          </a:xfrm>
          <a:prstGeom prst="rect">
            <a:avLst/>
          </a:prstGeom>
          <a:noFill/>
          <a:ln/>
        </p:spPr>
        <p:txBody>
          <a:bodyPr wrap="square" rtlCol="0" anchor="t"/>
          <a:lstStyle/>
          <a:p>
            <a:pPr marL="0" indent="0" algn="l">
              <a:lnSpc>
                <a:spcPts val="2545"/>
              </a:lnSpc>
              <a:buNone/>
            </a:pPr>
            <a:r>
              <a:rPr lang="en-US" sz="1591" kern="0" spc="-32" dirty="0">
                <a:solidFill>
                  <a:srgbClr val="E5E0DF"/>
                </a:solidFill>
                <a:latin typeface="Inter" pitchFamily="34" charset="0"/>
                <a:ea typeface="Inter" pitchFamily="34" charset="-122"/>
                <a:cs typeface="Inter" pitchFamily="34" charset="-120"/>
              </a:rPr>
              <a:t>Colocar los números binarios uno debajo del otro, alineados por los dígitos de menor peso.</a:t>
            </a:r>
            <a:endParaRPr lang="en-US" sz="1591" dirty="0"/>
          </a:p>
        </p:txBody>
      </p:sp>
      <p:sp>
        <p:nvSpPr>
          <p:cNvPr id="9" name="Shape 6"/>
          <p:cNvSpPr/>
          <p:nvPr/>
        </p:nvSpPr>
        <p:spPr>
          <a:xfrm>
            <a:off x="5517356" y="3080831"/>
            <a:ext cx="7264360" cy="20181"/>
          </a:xfrm>
          <a:prstGeom prst="roundRect">
            <a:avLst>
              <a:gd name="adj" fmla="val 450422"/>
            </a:avLst>
          </a:prstGeom>
          <a:solidFill>
            <a:srgbClr val="2A1999"/>
          </a:solidFill>
          <a:ln/>
        </p:spPr>
        <p:txBody>
          <a:bodyPr/>
          <a:lstStyle/>
          <a:p>
            <a:endParaRPr lang="es-AR"/>
          </a:p>
        </p:txBody>
      </p:sp>
      <p:pic>
        <p:nvPicPr>
          <p:cNvPr id="10" name="Image 1" descr="preencoded.png"/>
          <p:cNvPicPr>
            <a:picLocks noChangeAspect="1"/>
          </p:cNvPicPr>
          <p:nvPr/>
        </p:nvPicPr>
        <p:blipFill>
          <a:blip r:embed="rId4"/>
          <a:stretch>
            <a:fillRect/>
          </a:stretch>
        </p:blipFill>
        <p:spPr>
          <a:xfrm>
            <a:off x="2735937" y="3128724"/>
            <a:ext cx="3641169" cy="1487091"/>
          </a:xfrm>
          <a:prstGeom prst="rect">
            <a:avLst/>
          </a:prstGeom>
        </p:spPr>
      </p:pic>
      <p:sp>
        <p:nvSpPr>
          <p:cNvPr id="11" name="Text 7"/>
          <p:cNvSpPr/>
          <p:nvPr/>
        </p:nvSpPr>
        <p:spPr>
          <a:xfrm>
            <a:off x="4480679" y="3670221"/>
            <a:ext cx="151448" cy="403979"/>
          </a:xfrm>
          <a:prstGeom prst="rect">
            <a:avLst/>
          </a:prstGeom>
          <a:noFill/>
          <a:ln/>
        </p:spPr>
        <p:txBody>
          <a:bodyPr wrap="none" rtlCol="0" anchor="t"/>
          <a:lstStyle/>
          <a:p>
            <a:pPr marL="0" indent="0" algn="ctr">
              <a:lnSpc>
                <a:spcPts val="3181"/>
              </a:lnSpc>
              <a:buNone/>
            </a:pPr>
            <a:r>
              <a:rPr lang="en-US" sz="1988" b="1" kern="0" spc="-60" dirty="0">
                <a:solidFill>
                  <a:srgbClr val="E5E0DF"/>
                </a:solidFill>
                <a:latin typeface="Inter" pitchFamily="34" charset="0"/>
                <a:ea typeface="Inter" pitchFamily="34" charset="-122"/>
                <a:cs typeface="Inter" pitchFamily="34" charset="-120"/>
              </a:rPr>
              <a:t>2</a:t>
            </a:r>
            <a:endParaRPr lang="en-US" sz="1988" dirty="0"/>
          </a:p>
        </p:txBody>
      </p:sp>
      <p:sp>
        <p:nvSpPr>
          <p:cNvPr id="12" name="Text 8"/>
          <p:cNvSpPr/>
          <p:nvPr/>
        </p:nvSpPr>
        <p:spPr>
          <a:xfrm>
            <a:off x="6579037" y="3330654"/>
            <a:ext cx="2524958" cy="315635"/>
          </a:xfrm>
          <a:prstGeom prst="rect">
            <a:avLst/>
          </a:prstGeom>
          <a:noFill/>
          <a:ln/>
        </p:spPr>
        <p:txBody>
          <a:bodyPr wrap="none" rtlCol="0" anchor="t"/>
          <a:lstStyle/>
          <a:p>
            <a:pPr marL="0" indent="0" algn="l">
              <a:lnSpc>
                <a:spcPts val="2485"/>
              </a:lnSpc>
              <a:buNone/>
            </a:pPr>
            <a:r>
              <a:rPr lang="en-US" sz="1988" b="1" kern="0" spc="-60" dirty="0">
                <a:solidFill>
                  <a:srgbClr val="E5E0DF"/>
                </a:solidFill>
                <a:latin typeface="Inter" pitchFamily="34" charset="0"/>
                <a:ea typeface="Inter" pitchFamily="34" charset="-122"/>
                <a:cs typeface="Inter" pitchFamily="34" charset="-120"/>
              </a:rPr>
              <a:t>Sumar</a:t>
            </a:r>
            <a:endParaRPr lang="en-US" sz="1988" dirty="0"/>
          </a:p>
        </p:txBody>
      </p:sp>
      <p:sp>
        <p:nvSpPr>
          <p:cNvPr id="13" name="Text 9"/>
          <p:cNvSpPr/>
          <p:nvPr/>
        </p:nvSpPr>
        <p:spPr>
          <a:xfrm>
            <a:off x="6579037" y="3767376"/>
            <a:ext cx="6051233" cy="646509"/>
          </a:xfrm>
          <a:prstGeom prst="rect">
            <a:avLst/>
          </a:prstGeom>
          <a:noFill/>
          <a:ln/>
        </p:spPr>
        <p:txBody>
          <a:bodyPr wrap="square" rtlCol="0" anchor="t"/>
          <a:lstStyle/>
          <a:p>
            <a:pPr marL="0" indent="0" algn="l">
              <a:lnSpc>
                <a:spcPts val="2545"/>
              </a:lnSpc>
              <a:buNone/>
            </a:pPr>
            <a:r>
              <a:rPr lang="en-US" sz="1591" kern="0" spc="-32" dirty="0">
                <a:solidFill>
                  <a:srgbClr val="E5E0DF"/>
                </a:solidFill>
                <a:latin typeface="Inter" pitchFamily="34" charset="0"/>
                <a:ea typeface="Inter" pitchFamily="34" charset="-122"/>
                <a:cs typeface="Inter" pitchFamily="34" charset="-120"/>
              </a:rPr>
              <a:t>Sumar cada columna de dígitos de manera individual, siguiendo las reglas de la suma binaria.</a:t>
            </a:r>
            <a:endParaRPr lang="en-US" sz="1591" dirty="0"/>
          </a:p>
        </p:txBody>
      </p:sp>
      <p:sp>
        <p:nvSpPr>
          <p:cNvPr id="14" name="Shape 10"/>
          <p:cNvSpPr/>
          <p:nvPr/>
        </p:nvSpPr>
        <p:spPr>
          <a:xfrm>
            <a:off x="6427589" y="4618405"/>
            <a:ext cx="6354128" cy="20181"/>
          </a:xfrm>
          <a:prstGeom prst="roundRect">
            <a:avLst>
              <a:gd name="adj" fmla="val 450422"/>
            </a:avLst>
          </a:prstGeom>
          <a:solidFill>
            <a:srgbClr val="2A1999"/>
          </a:solidFill>
          <a:ln/>
        </p:spPr>
        <p:txBody>
          <a:bodyPr/>
          <a:lstStyle/>
          <a:p>
            <a:endParaRPr lang="es-AR"/>
          </a:p>
        </p:txBody>
      </p:sp>
      <p:pic>
        <p:nvPicPr>
          <p:cNvPr id="15" name="Image 2" descr="preencoded.png"/>
          <p:cNvPicPr>
            <a:picLocks noChangeAspect="1"/>
          </p:cNvPicPr>
          <p:nvPr/>
        </p:nvPicPr>
        <p:blipFill>
          <a:blip r:embed="rId5"/>
          <a:stretch>
            <a:fillRect/>
          </a:stretch>
        </p:blipFill>
        <p:spPr>
          <a:xfrm>
            <a:off x="1825585" y="4666297"/>
            <a:ext cx="5461873" cy="1487091"/>
          </a:xfrm>
          <a:prstGeom prst="rect">
            <a:avLst/>
          </a:prstGeom>
        </p:spPr>
      </p:pic>
      <p:sp>
        <p:nvSpPr>
          <p:cNvPr id="16" name="Text 11"/>
          <p:cNvSpPr/>
          <p:nvPr/>
        </p:nvSpPr>
        <p:spPr>
          <a:xfrm>
            <a:off x="4476988" y="5207794"/>
            <a:ext cx="158948" cy="403979"/>
          </a:xfrm>
          <a:prstGeom prst="rect">
            <a:avLst/>
          </a:prstGeom>
          <a:noFill/>
          <a:ln/>
        </p:spPr>
        <p:txBody>
          <a:bodyPr wrap="none" rtlCol="0" anchor="t"/>
          <a:lstStyle/>
          <a:p>
            <a:pPr marL="0" indent="0" algn="ctr">
              <a:lnSpc>
                <a:spcPts val="3181"/>
              </a:lnSpc>
              <a:buNone/>
            </a:pPr>
            <a:r>
              <a:rPr lang="en-US" sz="1988" b="1" kern="0" spc="-60" dirty="0">
                <a:solidFill>
                  <a:srgbClr val="E5E0DF"/>
                </a:solidFill>
                <a:latin typeface="Inter" pitchFamily="34" charset="0"/>
                <a:ea typeface="Inter" pitchFamily="34" charset="-122"/>
                <a:cs typeface="Inter" pitchFamily="34" charset="-120"/>
              </a:rPr>
              <a:t>3</a:t>
            </a:r>
            <a:endParaRPr lang="en-US" sz="1988" dirty="0"/>
          </a:p>
        </p:txBody>
      </p:sp>
      <p:sp>
        <p:nvSpPr>
          <p:cNvPr id="17" name="Text 12"/>
          <p:cNvSpPr/>
          <p:nvPr/>
        </p:nvSpPr>
        <p:spPr>
          <a:xfrm>
            <a:off x="7489388" y="4868228"/>
            <a:ext cx="2524958" cy="315635"/>
          </a:xfrm>
          <a:prstGeom prst="rect">
            <a:avLst/>
          </a:prstGeom>
          <a:noFill/>
          <a:ln/>
        </p:spPr>
        <p:txBody>
          <a:bodyPr wrap="none" rtlCol="0" anchor="t"/>
          <a:lstStyle/>
          <a:p>
            <a:pPr marL="0" indent="0" algn="l">
              <a:lnSpc>
                <a:spcPts val="2485"/>
              </a:lnSpc>
              <a:buNone/>
            </a:pPr>
            <a:r>
              <a:rPr lang="en-US" sz="1988" b="1" kern="0" spc="-60" dirty="0">
                <a:solidFill>
                  <a:srgbClr val="E5E0DF"/>
                </a:solidFill>
                <a:latin typeface="Inter" pitchFamily="34" charset="0"/>
                <a:ea typeface="Inter" pitchFamily="34" charset="-122"/>
                <a:cs typeface="Inter" pitchFamily="34" charset="-120"/>
              </a:rPr>
              <a:t>Retención</a:t>
            </a:r>
            <a:endParaRPr lang="en-US" sz="1988" dirty="0"/>
          </a:p>
        </p:txBody>
      </p:sp>
      <p:sp>
        <p:nvSpPr>
          <p:cNvPr id="18" name="Text 13"/>
          <p:cNvSpPr/>
          <p:nvPr/>
        </p:nvSpPr>
        <p:spPr>
          <a:xfrm>
            <a:off x="7489388" y="5304949"/>
            <a:ext cx="5140881" cy="646509"/>
          </a:xfrm>
          <a:prstGeom prst="rect">
            <a:avLst/>
          </a:prstGeom>
          <a:noFill/>
          <a:ln/>
        </p:spPr>
        <p:txBody>
          <a:bodyPr wrap="square" rtlCol="0" anchor="t"/>
          <a:lstStyle/>
          <a:p>
            <a:pPr marL="0" indent="0" algn="l">
              <a:lnSpc>
                <a:spcPts val="2545"/>
              </a:lnSpc>
              <a:buNone/>
            </a:pPr>
            <a:r>
              <a:rPr lang="en-US" sz="1591" kern="0" spc="-32" dirty="0">
                <a:solidFill>
                  <a:srgbClr val="E5E0DF"/>
                </a:solidFill>
                <a:latin typeface="Inter" pitchFamily="34" charset="0"/>
                <a:ea typeface="Inter" pitchFamily="34" charset="-122"/>
                <a:cs typeface="Inter" pitchFamily="34" charset="-120"/>
              </a:rPr>
              <a:t>Tener en cuenta la retención de unos al pasar a la siguiente columna.</a:t>
            </a:r>
            <a:endParaRPr lang="en-US" sz="1591" dirty="0"/>
          </a:p>
        </p:txBody>
      </p:sp>
      <p:sp>
        <p:nvSpPr>
          <p:cNvPr id="19" name="Text 14"/>
          <p:cNvSpPr/>
          <p:nvPr/>
        </p:nvSpPr>
        <p:spPr>
          <a:xfrm>
            <a:off x="1798082" y="6380559"/>
            <a:ext cx="11034117" cy="1293019"/>
          </a:xfrm>
          <a:prstGeom prst="rect">
            <a:avLst/>
          </a:prstGeom>
          <a:noFill/>
          <a:ln/>
        </p:spPr>
        <p:txBody>
          <a:bodyPr wrap="square" rtlCol="0" anchor="t"/>
          <a:lstStyle/>
          <a:p>
            <a:pPr marL="0" indent="0">
              <a:lnSpc>
                <a:spcPts val="2545"/>
              </a:lnSpc>
              <a:buNone/>
            </a:pPr>
            <a:r>
              <a:rPr lang="en-US" sz="1591" kern="0" spc="-32" dirty="0">
                <a:solidFill>
                  <a:srgbClr val="E5E0DF"/>
                </a:solidFill>
                <a:latin typeface="Inter" pitchFamily="34" charset="0"/>
                <a:ea typeface="Inter" pitchFamily="34" charset="-122"/>
                <a:cs typeface="Inter" pitchFamily="34" charset="-120"/>
              </a:rPr>
              <a:t>La suma de números binarios sigue un conjunto de reglas sencillas. Primero, se alinean los números binarios de manera vertical, colocando cada dígito en su respectiva columna. Luego, se procede a sumar cada columna de manera individual, aplicando las reglas de la aritmética binaria. Finalmente, se debe tener en cuenta la retención de unos al pasar a la siguiente columna, lo que permite obtener el resultado final de la suma binaria.</a:t>
            </a:r>
            <a:endParaRPr lang="en-US" sz="159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29600"/>
          </a:xfrm>
          <a:prstGeom prst="rect">
            <a:avLst/>
          </a:prstGeom>
          <a:solidFill>
            <a:srgbClr val="272525"/>
          </a:solidFill>
          <a:ln/>
        </p:spPr>
        <p:txBody>
          <a:bodyPr/>
          <a:lstStyle/>
          <a:p>
            <a:endParaRPr lang="es-AR"/>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664607" y="825817"/>
            <a:ext cx="9643586" cy="1187053"/>
          </a:xfrm>
          <a:prstGeom prst="rect">
            <a:avLst/>
          </a:prstGeom>
          <a:noFill/>
          <a:ln/>
        </p:spPr>
        <p:txBody>
          <a:bodyPr wrap="square" rtlCol="0" anchor="t"/>
          <a:lstStyle/>
          <a:p>
            <a:pPr marL="0" indent="0">
              <a:lnSpc>
                <a:spcPts val="4673"/>
              </a:lnSpc>
              <a:buNone/>
            </a:pPr>
            <a:r>
              <a:rPr lang="en-US" sz="3738" b="1" kern="0" spc="-112" dirty="0">
                <a:solidFill>
                  <a:srgbClr val="FFFFFF"/>
                </a:solidFill>
                <a:latin typeface="Inter" pitchFamily="34" charset="0"/>
                <a:ea typeface="Inter" pitchFamily="34" charset="-122"/>
                <a:cs typeface="Inter" pitchFamily="34" charset="-120"/>
              </a:rPr>
              <a:t>Representación de números negativos en binario</a:t>
            </a:r>
            <a:endParaRPr lang="en-US" sz="3738" dirty="0"/>
          </a:p>
        </p:txBody>
      </p:sp>
      <p:pic>
        <p:nvPicPr>
          <p:cNvPr id="6" name="Image 1" descr="preencoded.png"/>
          <p:cNvPicPr>
            <a:picLocks noChangeAspect="1"/>
          </p:cNvPicPr>
          <p:nvPr/>
        </p:nvPicPr>
        <p:blipFill>
          <a:blip r:embed="rId4"/>
          <a:stretch>
            <a:fillRect/>
          </a:stretch>
        </p:blipFill>
        <p:spPr>
          <a:xfrm>
            <a:off x="664607" y="2297668"/>
            <a:ext cx="949523" cy="1701998"/>
          </a:xfrm>
          <a:prstGeom prst="rect">
            <a:avLst/>
          </a:prstGeom>
        </p:spPr>
      </p:pic>
      <p:sp>
        <p:nvSpPr>
          <p:cNvPr id="7" name="Text 3"/>
          <p:cNvSpPr/>
          <p:nvPr/>
        </p:nvSpPr>
        <p:spPr>
          <a:xfrm>
            <a:off x="1898928" y="2487573"/>
            <a:ext cx="2373868" cy="296704"/>
          </a:xfrm>
          <a:prstGeom prst="rect">
            <a:avLst/>
          </a:prstGeom>
          <a:noFill/>
          <a:ln/>
        </p:spPr>
        <p:txBody>
          <a:bodyPr wrap="none" rtlCol="0" anchor="t"/>
          <a:lstStyle/>
          <a:p>
            <a:pPr marL="0" indent="0" algn="l">
              <a:lnSpc>
                <a:spcPts val="2337"/>
              </a:lnSpc>
              <a:buNone/>
            </a:pPr>
            <a:r>
              <a:rPr lang="en-US" sz="1869" b="1" kern="0" spc="-56" dirty="0">
                <a:solidFill>
                  <a:srgbClr val="E5E0DF"/>
                </a:solidFill>
                <a:latin typeface="Inter" pitchFamily="34" charset="0"/>
                <a:ea typeface="Inter" pitchFamily="34" charset="-122"/>
                <a:cs typeface="Inter" pitchFamily="34" charset="-120"/>
              </a:rPr>
              <a:t>Complemento a 1</a:t>
            </a:r>
            <a:endParaRPr lang="en-US" sz="1869" dirty="0"/>
          </a:p>
        </p:txBody>
      </p:sp>
      <p:sp>
        <p:nvSpPr>
          <p:cNvPr id="8" name="Text 4"/>
          <p:cNvSpPr/>
          <p:nvPr/>
        </p:nvSpPr>
        <p:spPr>
          <a:xfrm>
            <a:off x="1898928" y="2898219"/>
            <a:ext cx="8409265" cy="911543"/>
          </a:xfrm>
          <a:prstGeom prst="rect">
            <a:avLst/>
          </a:prstGeom>
          <a:noFill/>
          <a:ln/>
        </p:spPr>
        <p:txBody>
          <a:bodyPr wrap="square" rtlCol="0" anchor="t"/>
          <a:lstStyle/>
          <a:p>
            <a:pPr marL="0" indent="0" algn="l">
              <a:lnSpc>
                <a:spcPts val="2393"/>
              </a:lnSpc>
              <a:buNone/>
            </a:pPr>
            <a:r>
              <a:rPr lang="en-US" sz="1495" kern="0" spc="-30" dirty="0">
                <a:solidFill>
                  <a:srgbClr val="E5E0DF"/>
                </a:solidFill>
                <a:latin typeface="Inter" pitchFamily="34" charset="0"/>
                <a:ea typeface="Inter" pitchFamily="34" charset="-122"/>
                <a:cs typeface="Inter" pitchFamily="34" charset="-120"/>
              </a:rPr>
              <a:t>Para representar números negativos en binario, se utiliza el método del complemento a 1. Esto implica invertir los bits de un número positivo, es decir, cambiar todos los 0 por 1 y todos los 1 por 0.</a:t>
            </a:r>
            <a:endParaRPr lang="en-US" sz="1495" dirty="0"/>
          </a:p>
        </p:txBody>
      </p:sp>
      <p:pic>
        <p:nvPicPr>
          <p:cNvPr id="9" name="Image 2" descr="preencoded.png"/>
          <p:cNvPicPr>
            <a:picLocks noChangeAspect="1"/>
          </p:cNvPicPr>
          <p:nvPr/>
        </p:nvPicPr>
        <p:blipFill>
          <a:blip r:embed="rId5"/>
          <a:stretch>
            <a:fillRect/>
          </a:stretch>
        </p:blipFill>
        <p:spPr>
          <a:xfrm>
            <a:off x="664607" y="3999667"/>
            <a:ext cx="949523" cy="1701998"/>
          </a:xfrm>
          <a:prstGeom prst="rect">
            <a:avLst/>
          </a:prstGeom>
        </p:spPr>
      </p:pic>
      <p:sp>
        <p:nvSpPr>
          <p:cNvPr id="10" name="Text 5"/>
          <p:cNvSpPr/>
          <p:nvPr/>
        </p:nvSpPr>
        <p:spPr>
          <a:xfrm>
            <a:off x="1898928" y="4189571"/>
            <a:ext cx="2373868" cy="296704"/>
          </a:xfrm>
          <a:prstGeom prst="rect">
            <a:avLst/>
          </a:prstGeom>
          <a:noFill/>
          <a:ln/>
        </p:spPr>
        <p:txBody>
          <a:bodyPr wrap="none" rtlCol="0" anchor="t"/>
          <a:lstStyle/>
          <a:p>
            <a:pPr marL="0" indent="0" algn="l">
              <a:lnSpc>
                <a:spcPts val="2337"/>
              </a:lnSpc>
              <a:buNone/>
            </a:pPr>
            <a:r>
              <a:rPr lang="en-US" sz="1869" b="1" kern="0" spc="-56" dirty="0">
                <a:solidFill>
                  <a:srgbClr val="E5E0DF"/>
                </a:solidFill>
                <a:latin typeface="Inter" pitchFamily="34" charset="0"/>
                <a:ea typeface="Inter" pitchFamily="34" charset="-122"/>
                <a:cs typeface="Inter" pitchFamily="34" charset="-120"/>
              </a:rPr>
              <a:t>Complemento a 2</a:t>
            </a:r>
            <a:endParaRPr lang="en-US" sz="1869" dirty="0"/>
          </a:p>
        </p:txBody>
      </p:sp>
      <p:sp>
        <p:nvSpPr>
          <p:cNvPr id="11" name="Text 6"/>
          <p:cNvSpPr/>
          <p:nvPr/>
        </p:nvSpPr>
        <p:spPr>
          <a:xfrm>
            <a:off x="1898928" y="4600218"/>
            <a:ext cx="8409265" cy="911543"/>
          </a:xfrm>
          <a:prstGeom prst="rect">
            <a:avLst/>
          </a:prstGeom>
          <a:noFill/>
          <a:ln/>
        </p:spPr>
        <p:txBody>
          <a:bodyPr wrap="square" rtlCol="0" anchor="t"/>
          <a:lstStyle/>
          <a:p>
            <a:pPr marL="0" indent="0" algn="l">
              <a:lnSpc>
                <a:spcPts val="2393"/>
              </a:lnSpc>
              <a:buNone/>
            </a:pPr>
            <a:r>
              <a:rPr lang="en-US" sz="1495" kern="0" spc="-30" dirty="0">
                <a:solidFill>
                  <a:srgbClr val="E5E0DF"/>
                </a:solidFill>
                <a:latin typeface="Inter" pitchFamily="34" charset="0"/>
                <a:ea typeface="Inter" pitchFamily="34" charset="-122"/>
                <a:cs typeface="Inter" pitchFamily="34" charset="-120"/>
              </a:rPr>
              <a:t>El complemento a 2 es un paso más allá del complemento a 1. Consiste en sumar 1 al complemento a 1 del número positivo. Este método es más utilizado porque permite realizar operaciones aritméticas básicas de una manera más sencilla.</a:t>
            </a:r>
            <a:endParaRPr lang="en-US" sz="1495" dirty="0"/>
          </a:p>
        </p:txBody>
      </p:sp>
      <p:pic>
        <p:nvPicPr>
          <p:cNvPr id="12" name="Image 3" descr="preencoded.png"/>
          <p:cNvPicPr>
            <a:picLocks noChangeAspect="1"/>
          </p:cNvPicPr>
          <p:nvPr/>
        </p:nvPicPr>
        <p:blipFill>
          <a:blip r:embed="rId6"/>
          <a:stretch>
            <a:fillRect/>
          </a:stretch>
        </p:blipFill>
        <p:spPr>
          <a:xfrm>
            <a:off x="664607" y="5701665"/>
            <a:ext cx="949523" cy="1701998"/>
          </a:xfrm>
          <a:prstGeom prst="rect">
            <a:avLst/>
          </a:prstGeom>
        </p:spPr>
      </p:pic>
      <p:sp>
        <p:nvSpPr>
          <p:cNvPr id="13" name="Text 7"/>
          <p:cNvSpPr/>
          <p:nvPr/>
        </p:nvSpPr>
        <p:spPr>
          <a:xfrm>
            <a:off x="1898928" y="5891570"/>
            <a:ext cx="2740938" cy="296704"/>
          </a:xfrm>
          <a:prstGeom prst="rect">
            <a:avLst/>
          </a:prstGeom>
          <a:noFill/>
          <a:ln/>
        </p:spPr>
        <p:txBody>
          <a:bodyPr wrap="none" rtlCol="0" anchor="t"/>
          <a:lstStyle/>
          <a:p>
            <a:pPr marL="0" indent="0" algn="l">
              <a:lnSpc>
                <a:spcPts val="2337"/>
              </a:lnSpc>
              <a:buNone/>
            </a:pPr>
            <a:r>
              <a:rPr lang="en-US" sz="1869" b="1" kern="0" spc="-56" dirty="0">
                <a:solidFill>
                  <a:srgbClr val="E5E0DF"/>
                </a:solidFill>
                <a:latin typeface="Inter" pitchFamily="34" charset="0"/>
                <a:ea typeface="Inter" pitchFamily="34" charset="-122"/>
                <a:cs typeface="Inter" pitchFamily="34" charset="-120"/>
              </a:rPr>
              <a:t>Rango de representación</a:t>
            </a:r>
            <a:endParaRPr lang="en-US" sz="1869" dirty="0"/>
          </a:p>
        </p:txBody>
      </p:sp>
      <p:sp>
        <p:nvSpPr>
          <p:cNvPr id="14" name="Text 8"/>
          <p:cNvSpPr/>
          <p:nvPr/>
        </p:nvSpPr>
        <p:spPr>
          <a:xfrm>
            <a:off x="1898928" y="6302216"/>
            <a:ext cx="8409265" cy="911543"/>
          </a:xfrm>
          <a:prstGeom prst="rect">
            <a:avLst/>
          </a:prstGeom>
          <a:noFill/>
          <a:ln/>
        </p:spPr>
        <p:txBody>
          <a:bodyPr wrap="square" rtlCol="0" anchor="t"/>
          <a:lstStyle/>
          <a:p>
            <a:pPr marL="0" indent="0" algn="l">
              <a:lnSpc>
                <a:spcPts val="2393"/>
              </a:lnSpc>
              <a:buNone/>
            </a:pPr>
            <a:r>
              <a:rPr lang="en-US" sz="1495" kern="0" spc="-30" dirty="0">
                <a:solidFill>
                  <a:srgbClr val="E5E0DF"/>
                </a:solidFill>
                <a:latin typeface="Inter" pitchFamily="34" charset="0"/>
                <a:ea typeface="Inter" pitchFamily="34" charset="-122"/>
                <a:cs typeface="Inter" pitchFamily="34" charset="-120"/>
              </a:rPr>
              <a:t>Usando el complemento a 2, los números negativos se representan desde -1 (-0000 0001) hasta -2^(n-1) (-1000 0000), donde n es el número de bits. Esto permite representar tanto números positivos como negativos en un mismo rango binario.</a:t>
            </a:r>
            <a:endParaRPr lang="en-US" sz="149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29600"/>
          </a:xfrm>
          <a:prstGeom prst="rect">
            <a:avLst/>
          </a:prstGeom>
          <a:solidFill>
            <a:srgbClr val="272525"/>
          </a:solidFill>
          <a:ln/>
        </p:spPr>
        <p:txBody>
          <a:bodyPr/>
          <a:lstStyle/>
          <a:p>
            <a:endParaRPr lang="es-AR"/>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23767" y="1087517"/>
            <a:ext cx="9440347" cy="1080135"/>
          </a:xfrm>
          <a:prstGeom prst="rect">
            <a:avLst/>
          </a:prstGeom>
          <a:noFill/>
          <a:ln/>
        </p:spPr>
        <p:txBody>
          <a:bodyPr wrap="square" rtlCol="0" anchor="t"/>
          <a:lstStyle/>
          <a:p>
            <a:pPr marL="0" indent="0">
              <a:lnSpc>
                <a:spcPts val="4253"/>
              </a:lnSpc>
              <a:buNone/>
            </a:pPr>
            <a:r>
              <a:rPr lang="en-US" sz="3402" b="1" kern="0" spc="-102" dirty="0">
                <a:solidFill>
                  <a:srgbClr val="FFFFFF"/>
                </a:solidFill>
                <a:latin typeface="Inter" pitchFamily="34" charset="0"/>
                <a:ea typeface="Inter" pitchFamily="34" charset="-122"/>
                <a:cs typeface="Inter" pitchFamily="34" charset="-120"/>
              </a:rPr>
              <a:t>Operaciones básicas en binario: resta (complemento a 2)</a:t>
            </a:r>
            <a:endParaRPr lang="en-US" sz="3402" dirty="0"/>
          </a:p>
        </p:txBody>
      </p:sp>
      <p:sp>
        <p:nvSpPr>
          <p:cNvPr id="6" name="Shape 3"/>
          <p:cNvSpPr/>
          <p:nvPr/>
        </p:nvSpPr>
        <p:spPr>
          <a:xfrm>
            <a:off x="4665702" y="2426851"/>
            <a:ext cx="34528" cy="4715232"/>
          </a:xfrm>
          <a:prstGeom prst="roundRect">
            <a:avLst>
              <a:gd name="adj" fmla="val 225237"/>
            </a:avLst>
          </a:prstGeom>
          <a:solidFill>
            <a:srgbClr val="2A1999"/>
          </a:solidFill>
          <a:ln/>
        </p:spPr>
        <p:txBody>
          <a:bodyPr/>
          <a:lstStyle/>
          <a:p>
            <a:endParaRPr lang="es-AR"/>
          </a:p>
        </p:txBody>
      </p:sp>
      <p:sp>
        <p:nvSpPr>
          <p:cNvPr id="7" name="Shape 4"/>
          <p:cNvSpPr/>
          <p:nvPr/>
        </p:nvSpPr>
        <p:spPr>
          <a:xfrm>
            <a:off x="4877336" y="2798207"/>
            <a:ext cx="604837" cy="34528"/>
          </a:xfrm>
          <a:prstGeom prst="roundRect">
            <a:avLst>
              <a:gd name="adj" fmla="val 225237"/>
            </a:avLst>
          </a:prstGeom>
          <a:solidFill>
            <a:srgbClr val="2A1999"/>
          </a:solidFill>
          <a:ln/>
        </p:spPr>
        <p:txBody>
          <a:bodyPr/>
          <a:lstStyle/>
          <a:p>
            <a:endParaRPr lang="es-AR"/>
          </a:p>
        </p:txBody>
      </p:sp>
      <p:sp>
        <p:nvSpPr>
          <p:cNvPr id="8" name="Shape 5"/>
          <p:cNvSpPr/>
          <p:nvPr/>
        </p:nvSpPr>
        <p:spPr>
          <a:xfrm>
            <a:off x="4488597" y="2621161"/>
            <a:ext cx="388739" cy="388739"/>
          </a:xfrm>
          <a:prstGeom prst="roundRect">
            <a:avLst>
              <a:gd name="adj" fmla="val 20006"/>
            </a:avLst>
          </a:prstGeom>
          <a:solidFill>
            <a:srgbClr val="110080"/>
          </a:solidFill>
          <a:ln w="7620">
            <a:solidFill>
              <a:srgbClr val="2A1999"/>
            </a:solidFill>
            <a:prstDash val="solid"/>
          </a:ln>
        </p:spPr>
        <p:txBody>
          <a:bodyPr/>
          <a:lstStyle/>
          <a:p>
            <a:endParaRPr lang="es-AR"/>
          </a:p>
        </p:txBody>
      </p:sp>
      <p:sp>
        <p:nvSpPr>
          <p:cNvPr id="9" name="Text 6"/>
          <p:cNvSpPr/>
          <p:nvPr/>
        </p:nvSpPr>
        <p:spPr>
          <a:xfrm>
            <a:off x="4623375" y="2685931"/>
            <a:ext cx="119063" cy="259199"/>
          </a:xfrm>
          <a:prstGeom prst="rect">
            <a:avLst/>
          </a:prstGeom>
          <a:noFill/>
          <a:ln/>
        </p:spPr>
        <p:txBody>
          <a:bodyPr wrap="none" rtlCol="0" anchor="t"/>
          <a:lstStyle/>
          <a:p>
            <a:pPr marL="0" indent="0" algn="ctr">
              <a:lnSpc>
                <a:spcPts val="2041"/>
              </a:lnSpc>
              <a:buNone/>
            </a:pPr>
            <a:r>
              <a:rPr lang="en-US" sz="2041" b="1" kern="0" spc="-61" dirty="0">
                <a:solidFill>
                  <a:srgbClr val="E5E0DF"/>
                </a:solidFill>
                <a:latin typeface="Inter" pitchFamily="34" charset="0"/>
                <a:ea typeface="Inter" pitchFamily="34" charset="-122"/>
                <a:cs typeface="Inter" pitchFamily="34" charset="-120"/>
              </a:rPr>
              <a:t>1</a:t>
            </a:r>
            <a:endParaRPr lang="en-US" sz="2041" dirty="0"/>
          </a:p>
        </p:txBody>
      </p:sp>
      <p:sp>
        <p:nvSpPr>
          <p:cNvPr id="10" name="Text 7"/>
          <p:cNvSpPr/>
          <p:nvPr/>
        </p:nvSpPr>
        <p:spPr>
          <a:xfrm>
            <a:off x="5633442" y="2599611"/>
            <a:ext cx="3114080" cy="269915"/>
          </a:xfrm>
          <a:prstGeom prst="rect">
            <a:avLst/>
          </a:prstGeom>
          <a:noFill/>
          <a:ln/>
        </p:spPr>
        <p:txBody>
          <a:bodyPr wrap="none" rtlCol="0" anchor="t"/>
          <a:lstStyle/>
          <a:p>
            <a:pPr marL="0" indent="0" algn="l">
              <a:lnSpc>
                <a:spcPts val="2126"/>
              </a:lnSpc>
              <a:buNone/>
            </a:pPr>
            <a:r>
              <a:rPr lang="en-US" sz="1701" b="1" kern="0" spc="-51" dirty="0">
                <a:solidFill>
                  <a:srgbClr val="E5E0DF"/>
                </a:solidFill>
                <a:latin typeface="Inter" pitchFamily="34" charset="0"/>
                <a:ea typeface="Inter" pitchFamily="34" charset="-122"/>
                <a:cs typeface="Inter" pitchFamily="34" charset="-120"/>
              </a:rPr>
              <a:t>Comprendiendo la resta binaria</a:t>
            </a:r>
            <a:endParaRPr lang="en-US" sz="1701" dirty="0"/>
          </a:p>
        </p:txBody>
      </p:sp>
      <p:sp>
        <p:nvSpPr>
          <p:cNvPr id="11" name="Text 8"/>
          <p:cNvSpPr/>
          <p:nvPr/>
        </p:nvSpPr>
        <p:spPr>
          <a:xfrm>
            <a:off x="5633442" y="2973110"/>
            <a:ext cx="8230672" cy="829747"/>
          </a:xfrm>
          <a:prstGeom prst="rect">
            <a:avLst/>
          </a:prstGeom>
          <a:noFill/>
          <a:ln/>
        </p:spPr>
        <p:txBody>
          <a:bodyPr wrap="square" rtlCol="0" anchor="t"/>
          <a:lstStyle/>
          <a:p>
            <a:pPr marL="0" indent="0" algn="l">
              <a:lnSpc>
                <a:spcPts val="2177"/>
              </a:lnSpc>
              <a:buNone/>
            </a:pPr>
            <a:r>
              <a:rPr lang="en-US" sz="1361" kern="0" spc="-27" dirty="0">
                <a:solidFill>
                  <a:srgbClr val="E5E0DF"/>
                </a:solidFill>
                <a:latin typeface="Inter" pitchFamily="34" charset="0"/>
                <a:ea typeface="Inter" pitchFamily="34" charset="-122"/>
                <a:cs typeface="Inter" pitchFamily="34" charset="-120"/>
              </a:rPr>
              <a:t>La resta binaria se puede realizar de manera similar a la suma, pero con un pequeño giro: el uso del complemento a 2. Este método permite representar números negativos en el sistema binario, haciendo posible realizar restas sin necesidad de convertir a decimal.</a:t>
            </a:r>
            <a:endParaRPr lang="en-US" sz="1361" dirty="0"/>
          </a:p>
        </p:txBody>
      </p:sp>
      <p:sp>
        <p:nvSpPr>
          <p:cNvPr id="12" name="Shape 9"/>
          <p:cNvSpPr/>
          <p:nvPr/>
        </p:nvSpPr>
        <p:spPr>
          <a:xfrm>
            <a:off x="4877336" y="4519732"/>
            <a:ext cx="604837" cy="34528"/>
          </a:xfrm>
          <a:prstGeom prst="roundRect">
            <a:avLst>
              <a:gd name="adj" fmla="val 225237"/>
            </a:avLst>
          </a:prstGeom>
          <a:solidFill>
            <a:srgbClr val="2A1999"/>
          </a:solidFill>
          <a:ln/>
        </p:spPr>
        <p:txBody>
          <a:bodyPr/>
          <a:lstStyle/>
          <a:p>
            <a:endParaRPr lang="es-AR"/>
          </a:p>
        </p:txBody>
      </p:sp>
      <p:sp>
        <p:nvSpPr>
          <p:cNvPr id="13" name="Shape 10"/>
          <p:cNvSpPr/>
          <p:nvPr/>
        </p:nvSpPr>
        <p:spPr>
          <a:xfrm>
            <a:off x="4488597" y="4342686"/>
            <a:ext cx="388739" cy="388739"/>
          </a:xfrm>
          <a:prstGeom prst="roundRect">
            <a:avLst>
              <a:gd name="adj" fmla="val 20006"/>
            </a:avLst>
          </a:prstGeom>
          <a:solidFill>
            <a:srgbClr val="110080"/>
          </a:solidFill>
          <a:ln w="7620">
            <a:solidFill>
              <a:srgbClr val="2A1999"/>
            </a:solidFill>
            <a:prstDash val="solid"/>
          </a:ln>
        </p:spPr>
        <p:txBody>
          <a:bodyPr/>
          <a:lstStyle/>
          <a:p>
            <a:endParaRPr lang="es-AR"/>
          </a:p>
        </p:txBody>
      </p:sp>
      <p:sp>
        <p:nvSpPr>
          <p:cNvPr id="14" name="Text 11"/>
          <p:cNvSpPr/>
          <p:nvPr/>
        </p:nvSpPr>
        <p:spPr>
          <a:xfrm>
            <a:off x="4605159" y="4407456"/>
            <a:ext cx="155615" cy="259199"/>
          </a:xfrm>
          <a:prstGeom prst="rect">
            <a:avLst/>
          </a:prstGeom>
          <a:noFill/>
          <a:ln/>
        </p:spPr>
        <p:txBody>
          <a:bodyPr wrap="none" rtlCol="0" anchor="t"/>
          <a:lstStyle/>
          <a:p>
            <a:pPr marL="0" indent="0" algn="ctr">
              <a:lnSpc>
                <a:spcPts val="2041"/>
              </a:lnSpc>
              <a:buNone/>
            </a:pPr>
            <a:r>
              <a:rPr lang="en-US" sz="2041" b="1" kern="0" spc="-61" dirty="0">
                <a:solidFill>
                  <a:srgbClr val="E5E0DF"/>
                </a:solidFill>
                <a:latin typeface="Inter" pitchFamily="34" charset="0"/>
                <a:ea typeface="Inter" pitchFamily="34" charset="-122"/>
                <a:cs typeface="Inter" pitchFamily="34" charset="-120"/>
              </a:rPr>
              <a:t>2</a:t>
            </a:r>
            <a:endParaRPr lang="en-US" sz="2041" dirty="0"/>
          </a:p>
        </p:txBody>
      </p:sp>
      <p:sp>
        <p:nvSpPr>
          <p:cNvPr id="15" name="Text 12"/>
          <p:cNvSpPr/>
          <p:nvPr/>
        </p:nvSpPr>
        <p:spPr>
          <a:xfrm>
            <a:off x="5633442" y="4321135"/>
            <a:ext cx="2160270" cy="269915"/>
          </a:xfrm>
          <a:prstGeom prst="rect">
            <a:avLst/>
          </a:prstGeom>
          <a:noFill/>
          <a:ln/>
        </p:spPr>
        <p:txBody>
          <a:bodyPr wrap="none" rtlCol="0" anchor="t"/>
          <a:lstStyle/>
          <a:p>
            <a:pPr marL="0" indent="0" algn="l">
              <a:lnSpc>
                <a:spcPts val="2126"/>
              </a:lnSpc>
              <a:buNone/>
            </a:pPr>
            <a:r>
              <a:rPr lang="en-US" sz="1701" b="1" kern="0" spc="-51" dirty="0">
                <a:solidFill>
                  <a:srgbClr val="E5E0DF"/>
                </a:solidFill>
                <a:latin typeface="Inter" pitchFamily="34" charset="0"/>
                <a:ea typeface="Inter" pitchFamily="34" charset="-122"/>
                <a:cs typeface="Inter" pitchFamily="34" charset="-120"/>
              </a:rPr>
              <a:t>Complemento a 2</a:t>
            </a:r>
            <a:endParaRPr lang="en-US" sz="1701" dirty="0"/>
          </a:p>
        </p:txBody>
      </p:sp>
      <p:sp>
        <p:nvSpPr>
          <p:cNvPr id="16" name="Text 13"/>
          <p:cNvSpPr/>
          <p:nvPr/>
        </p:nvSpPr>
        <p:spPr>
          <a:xfrm>
            <a:off x="5633442" y="4694634"/>
            <a:ext cx="8230672" cy="829747"/>
          </a:xfrm>
          <a:prstGeom prst="rect">
            <a:avLst/>
          </a:prstGeom>
          <a:noFill/>
          <a:ln/>
        </p:spPr>
        <p:txBody>
          <a:bodyPr wrap="square" rtlCol="0" anchor="t"/>
          <a:lstStyle/>
          <a:p>
            <a:pPr marL="0" indent="0" algn="l">
              <a:lnSpc>
                <a:spcPts val="2177"/>
              </a:lnSpc>
              <a:buNone/>
            </a:pPr>
            <a:r>
              <a:rPr lang="en-US" sz="1361" kern="0" spc="-27" dirty="0">
                <a:solidFill>
                  <a:srgbClr val="E5E0DF"/>
                </a:solidFill>
                <a:latin typeface="Inter" pitchFamily="34" charset="0"/>
                <a:ea typeface="Inter" pitchFamily="34" charset="-122"/>
                <a:cs typeface="Inter" pitchFamily="34" charset="-120"/>
              </a:rPr>
              <a:t>El complemento a 2 de un número binario se obtiene invirtiendo todos los bits (0 se convierten en 1 y viceversa) y luego sumando 1. Este procedimiento permite que la resta se convierta en una simple suma, facilitando las operaciones.</a:t>
            </a:r>
            <a:endParaRPr lang="en-US" sz="1361" dirty="0"/>
          </a:p>
        </p:txBody>
      </p:sp>
      <p:sp>
        <p:nvSpPr>
          <p:cNvPr id="17" name="Shape 14"/>
          <p:cNvSpPr/>
          <p:nvPr/>
        </p:nvSpPr>
        <p:spPr>
          <a:xfrm>
            <a:off x="4877336" y="6241256"/>
            <a:ext cx="604837" cy="34528"/>
          </a:xfrm>
          <a:prstGeom prst="roundRect">
            <a:avLst>
              <a:gd name="adj" fmla="val 225237"/>
            </a:avLst>
          </a:prstGeom>
          <a:solidFill>
            <a:srgbClr val="2A1999"/>
          </a:solidFill>
          <a:ln/>
        </p:spPr>
        <p:txBody>
          <a:bodyPr/>
          <a:lstStyle/>
          <a:p>
            <a:endParaRPr lang="es-AR"/>
          </a:p>
        </p:txBody>
      </p:sp>
      <p:sp>
        <p:nvSpPr>
          <p:cNvPr id="18" name="Shape 15"/>
          <p:cNvSpPr/>
          <p:nvPr/>
        </p:nvSpPr>
        <p:spPr>
          <a:xfrm>
            <a:off x="4488597" y="6064210"/>
            <a:ext cx="388739" cy="388739"/>
          </a:xfrm>
          <a:prstGeom prst="roundRect">
            <a:avLst>
              <a:gd name="adj" fmla="val 20006"/>
            </a:avLst>
          </a:prstGeom>
          <a:solidFill>
            <a:srgbClr val="110080"/>
          </a:solidFill>
          <a:ln w="7620">
            <a:solidFill>
              <a:srgbClr val="2A1999"/>
            </a:solidFill>
            <a:prstDash val="solid"/>
          </a:ln>
        </p:spPr>
        <p:txBody>
          <a:bodyPr/>
          <a:lstStyle/>
          <a:p>
            <a:endParaRPr lang="es-AR"/>
          </a:p>
        </p:txBody>
      </p:sp>
      <p:sp>
        <p:nvSpPr>
          <p:cNvPr id="19" name="Text 16"/>
          <p:cNvSpPr/>
          <p:nvPr/>
        </p:nvSpPr>
        <p:spPr>
          <a:xfrm>
            <a:off x="4601349" y="6128980"/>
            <a:ext cx="163235" cy="259199"/>
          </a:xfrm>
          <a:prstGeom prst="rect">
            <a:avLst/>
          </a:prstGeom>
          <a:noFill/>
          <a:ln/>
        </p:spPr>
        <p:txBody>
          <a:bodyPr wrap="none" rtlCol="0" anchor="t"/>
          <a:lstStyle/>
          <a:p>
            <a:pPr marL="0" indent="0" algn="ctr">
              <a:lnSpc>
                <a:spcPts val="2041"/>
              </a:lnSpc>
              <a:buNone/>
            </a:pPr>
            <a:r>
              <a:rPr lang="en-US" sz="2041" b="1" kern="0" spc="-61" dirty="0">
                <a:solidFill>
                  <a:srgbClr val="E5E0DF"/>
                </a:solidFill>
                <a:latin typeface="Inter" pitchFamily="34" charset="0"/>
                <a:ea typeface="Inter" pitchFamily="34" charset="-122"/>
                <a:cs typeface="Inter" pitchFamily="34" charset="-120"/>
              </a:rPr>
              <a:t>3</a:t>
            </a:r>
            <a:endParaRPr lang="en-US" sz="2041" dirty="0"/>
          </a:p>
        </p:txBody>
      </p:sp>
      <p:sp>
        <p:nvSpPr>
          <p:cNvPr id="20" name="Text 17"/>
          <p:cNvSpPr/>
          <p:nvPr/>
        </p:nvSpPr>
        <p:spPr>
          <a:xfrm>
            <a:off x="5633442" y="6042660"/>
            <a:ext cx="2757607" cy="269915"/>
          </a:xfrm>
          <a:prstGeom prst="rect">
            <a:avLst/>
          </a:prstGeom>
          <a:noFill/>
          <a:ln/>
        </p:spPr>
        <p:txBody>
          <a:bodyPr wrap="none" rtlCol="0" anchor="t"/>
          <a:lstStyle/>
          <a:p>
            <a:pPr marL="0" indent="0" algn="l">
              <a:lnSpc>
                <a:spcPts val="2126"/>
              </a:lnSpc>
              <a:buNone/>
            </a:pPr>
            <a:r>
              <a:rPr lang="en-US" sz="1701" b="1" kern="0" spc="-51" dirty="0">
                <a:solidFill>
                  <a:srgbClr val="E5E0DF"/>
                </a:solidFill>
                <a:latin typeface="Inter" pitchFamily="34" charset="0"/>
                <a:ea typeface="Inter" pitchFamily="34" charset="-122"/>
                <a:cs typeface="Inter" pitchFamily="34" charset="-120"/>
              </a:rPr>
              <a:t>Pasos para restar en binario</a:t>
            </a:r>
            <a:endParaRPr lang="en-US" sz="1701" dirty="0"/>
          </a:p>
        </p:txBody>
      </p:sp>
      <p:sp>
        <p:nvSpPr>
          <p:cNvPr id="21" name="Text 18"/>
          <p:cNvSpPr/>
          <p:nvPr/>
        </p:nvSpPr>
        <p:spPr>
          <a:xfrm>
            <a:off x="5633442" y="6416159"/>
            <a:ext cx="8230672" cy="553164"/>
          </a:xfrm>
          <a:prstGeom prst="rect">
            <a:avLst/>
          </a:prstGeom>
          <a:noFill/>
          <a:ln/>
        </p:spPr>
        <p:txBody>
          <a:bodyPr wrap="square" rtlCol="0" anchor="t"/>
          <a:lstStyle/>
          <a:p>
            <a:pPr marL="342900" indent="-342900" algn="l">
              <a:lnSpc>
                <a:spcPts val="2177"/>
              </a:lnSpc>
              <a:buAutoNum type="arabicPeriod"/>
            </a:pPr>
            <a:r>
              <a:rPr lang="en-US" sz="1361" kern="0" spc="-27" dirty="0">
                <a:solidFill>
                  <a:srgbClr val="E5E0DF"/>
                </a:solidFill>
                <a:latin typeface="Inter" pitchFamily="34" charset="0"/>
                <a:ea typeface="Inter" pitchFamily="34" charset="-122"/>
                <a:cs typeface="Inter" pitchFamily="34" charset="-120"/>
              </a:rPr>
              <a:t>Convertir el minuendo (número mayor) a complemento a 2. </a:t>
            </a:r>
          </a:p>
          <a:p>
            <a:pPr marL="342900" indent="-342900" algn="l">
              <a:lnSpc>
                <a:spcPts val="2177"/>
              </a:lnSpc>
              <a:buAutoNum type="arabicPeriod"/>
            </a:pPr>
            <a:r>
              <a:rPr lang="en-US" sz="1361" kern="0" spc="-27" dirty="0">
                <a:solidFill>
                  <a:srgbClr val="E5E0DF"/>
                </a:solidFill>
                <a:latin typeface="Inter" pitchFamily="34" charset="0"/>
                <a:ea typeface="Inter" pitchFamily="34" charset="-122"/>
                <a:cs typeface="Inter" pitchFamily="34" charset="-120"/>
              </a:rPr>
              <a:t>Sumar el complemento a 2 del sustraendo (número menor) al minuendo. </a:t>
            </a:r>
          </a:p>
          <a:p>
            <a:pPr marL="342900" indent="-342900" algn="l">
              <a:lnSpc>
                <a:spcPts val="2177"/>
              </a:lnSpc>
              <a:buAutoNum type="arabicPeriod"/>
            </a:pPr>
            <a:r>
              <a:rPr lang="en-US" sz="1361" kern="0" spc="-27" dirty="0">
                <a:solidFill>
                  <a:srgbClr val="E5E0DF"/>
                </a:solidFill>
                <a:latin typeface="Inter" pitchFamily="34" charset="0"/>
                <a:ea typeface="Inter" pitchFamily="34" charset="-122"/>
                <a:cs typeface="Inter" pitchFamily="34" charset="-120"/>
              </a:rPr>
              <a:t>El resultado de la suma es el resultado de la resta en binario.</a:t>
            </a:r>
            <a:endParaRPr lang="en-US" sz="1361"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29600"/>
          </a:xfrm>
          <a:prstGeom prst="rect">
            <a:avLst/>
          </a:prstGeom>
          <a:solidFill>
            <a:srgbClr val="272525"/>
          </a:solidFill>
          <a:ln/>
        </p:spPr>
        <p:txBody>
          <a:bodyPr/>
          <a:lstStyle/>
          <a:p>
            <a:endParaRPr lang="es-AR"/>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812721"/>
            <a:ext cx="7415927" cy="4258628"/>
          </a:xfrm>
          <a:prstGeom prst="rect">
            <a:avLst/>
          </a:prstGeom>
          <a:noFill/>
          <a:ln/>
        </p:spPr>
        <p:txBody>
          <a:bodyPr wrap="square" rtlCol="0" anchor="t"/>
          <a:lstStyle/>
          <a:p>
            <a:pPr marL="0" indent="0">
              <a:lnSpc>
                <a:spcPts val="8384"/>
              </a:lnSpc>
              <a:buNone/>
            </a:pPr>
            <a:r>
              <a:rPr lang="en-US" sz="6707" b="1" kern="0" spc="-201" dirty="0">
                <a:solidFill>
                  <a:srgbClr val="FFFFFF"/>
                </a:solidFill>
                <a:latin typeface="Inter" pitchFamily="34" charset="0"/>
                <a:ea typeface="Inter" pitchFamily="34" charset="-122"/>
                <a:cs typeface="Inter" pitchFamily="34" charset="-120"/>
              </a:rPr>
              <a:t>Introducción al sistema de numeración hexadecimal</a:t>
            </a:r>
            <a:endParaRPr lang="en-US" sz="6707" dirty="0"/>
          </a:p>
        </p:txBody>
      </p:sp>
      <p:sp>
        <p:nvSpPr>
          <p:cNvPr id="6" name="Text 3"/>
          <p:cNvSpPr/>
          <p:nvPr/>
        </p:nvSpPr>
        <p:spPr>
          <a:xfrm>
            <a:off x="864037" y="5441633"/>
            <a:ext cx="7415927" cy="1975247"/>
          </a:xfrm>
          <a:prstGeom prst="rect">
            <a:avLst/>
          </a:prstGeom>
          <a:noFill/>
          <a:ln/>
        </p:spPr>
        <p:txBody>
          <a:bodyPr wrap="square" rtlCol="0" anchor="t"/>
          <a:lstStyle/>
          <a:p>
            <a:pPr marL="0" indent="0">
              <a:lnSpc>
                <a:spcPts val="3110"/>
              </a:lnSpc>
              <a:buNone/>
            </a:pPr>
            <a:r>
              <a:rPr lang="en-US" sz="1944" kern="0" spc="-39" dirty="0">
                <a:solidFill>
                  <a:srgbClr val="E5E0DF"/>
                </a:solidFill>
                <a:latin typeface="Inter" pitchFamily="34" charset="0"/>
                <a:ea typeface="Inter" pitchFamily="34" charset="-122"/>
                <a:cs typeface="Inter" pitchFamily="34" charset="-120"/>
              </a:rPr>
              <a:t>El sistema hexadecimal es un sistema de numeración posicional que utiliza 16 dígitos diferentes, del 0 al 9 y de la A a la F. Este sistema es ampliamente utilizado en informática y electrónica, ya que permite representar de manera más compacta y eficiente grandes cantidades de información binaria.</a:t>
            </a:r>
            <a:endParaRPr lang="en-US" sz="194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29600"/>
          </a:xfrm>
          <a:prstGeom prst="rect">
            <a:avLst/>
          </a:prstGeom>
          <a:solidFill>
            <a:srgbClr val="272525"/>
          </a:solidFill>
          <a:ln/>
        </p:spPr>
        <p:txBody>
          <a:bodyPr/>
          <a:lstStyle/>
          <a:p>
            <a:endParaRPr lang="es-AR"/>
          </a:p>
        </p:txBody>
      </p:sp>
      <p:sp>
        <p:nvSpPr>
          <p:cNvPr id="4" name="Text 2"/>
          <p:cNvSpPr/>
          <p:nvPr/>
        </p:nvSpPr>
        <p:spPr>
          <a:xfrm>
            <a:off x="2361009" y="499824"/>
            <a:ext cx="7879675" cy="566857"/>
          </a:xfrm>
          <a:prstGeom prst="rect">
            <a:avLst/>
          </a:prstGeom>
          <a:noFill/>
          <a:ln/>
        </p:spPr>
        <p:txBody>
          <a:bodyPr wrap="none" rtlCol="0" anchor="t"/>
          <a:lstStyle/>
          <a:p>
            <a:pPr marL="0" indent="0">
              <a:lnSpc>
                <a:spcPts val="4463"/>
              </a:lnSpc>
              <a:buNone/>
            </a:pPr>
            <a:r>
              <a:rPr lang="en-US" sz="3571" b="1" kern="0" spc="-107" dirty="0">
                <a:solidFill>
                  <a:srgbClr val="FFFFFF"/>
                </a:solidFill>
                <a:latin typeface="Inter" pitchFamily="34" charset="0"/>
                <a:ea typeface="Inter" pitchFamily="34" charset="-122"/>
                <a:cs typeface="Inter" pitchFamily="34" charset="-120"/>
              </a:rPr>
              <a:t>Conversión de decimal a hexadecimal</a:t>
            </a:r>
            <a:endParaRPr lang="en-US" sz="3571" dirty="0"/>
          </a:p>
        </p:txBody>
      </p:sp>
      <p:sp>
        <p:nvSpPr>
          <p:cNvPr id="5" name="Shape 3"/>
          <p:cNvSpPr/>
          <p:nvPr/>
        </p:nvSpPr>
        <p:spPr>
          <a:xfrm>
            <a:off x="2361009" y="1429345"/>
            <a:ext cx="1238488" cy="1044893"/>
          </a:xfrm>
          <a:prstGeom prst="roundRect">
            <a:avLst>
              <a:gd name="adj" fmla="val 7812"/>
            </a:avLst>
          </a:prstGeom>
          <a:solidFill>
            <a:srgbClr val="110080"/>
          </a:solidFill>
          <a:ln w="7620">
            <a:solidFill>
              <a:srgbClr val="2A1999"/>
            </a:solidFill>
            <a:prstDash val="solid"/>
          </a:ln>
        </p:spPr>
        <p:txBody>
          <a:bodyPr/>
          <a:lstStyle/>
          <a:p>
            <a:endParaRPr lang="es-AR"/>
          </a:p>
        </p:txBody>
      </p:sp>
      <p:sp>
        <p:nvSpPr>
          <p:cNvPr id="6" name="Text 4"/>
          <p:cNvSpPr/>
          <p:nvPr/>
        </p:nvSpPr>
        <p:spPr>
          <a:xfrm>
            <a:off x="2549962" y="1770459"/>
            <a:ext cx="104180" cy="362664"/>
          </a:xfrm>
          <a:prstGeom prst="rect">
            <a:avLst/>
          </a:prstGeom>
          <a:noFill/>
          <a:ln/>
        </p:spPr>
        <p:txBody>
          <a:bodyPr wrap="none" rtlCol="0" anchor="t"/>
          <a:lstStyle/>
          <a:p>
            <a:pPr marL="0" indent="0" algn="ctr">
              <a:lnSpc>
                <a:spcPts val="2856"/>
              </a:lnSpc>
              <a:buNone/>
            </a:pPr>
            <a:r>
              <a:rPr lang="en-US" sz="1785" b="1" kern="0" spc="-54" dirty="0">
                <a:solidFill>
                  <a:srgbClr val="E5E0DF"/>
                </a:solidFill>
                <a:latin typeface="Inter" pitchFamily="34" charset="0"/>
                <a:ea typeface="Inter" pitchFamily="34" charset="-122"/>
                <a:cs typeface="Inter" pitchFamily="34" charset="-120"/>
              </a:rPr>
              <a:t>1</a:t>
            </a:r>
            <a:endParaRPr lang="en-US" sz="1785" dirty="0"/>
          </a:p>
        </p:txBody>
      </p:sp>
      <p:sp>
        <p:nvSpPr>
          <p:cNvPr id="7" name="Text 5"/>
          <p:cNvSpPr/>
          <p:nvPr/>
        </p:nvSpPr>
        <p:spPr>
          <a:xfrm>
            <a:off x="3780830" y="1610678"/>
            <a:ext cx="2267307" cy="283369"/>
          </a:xfrm>
          <a:prstGeom prst="rect">
            <a:avLst/>
          </a:prstGeom>
          <a:noFill/>
          <a:ln/>
        </p:spPr>
        <p:txBody>
          <a:bodyPr wrap="none" rtlCol="0" anchor="t"/>
          <a:lstStyle/>
          <a:p>
            <a:pPr marL="0" indent="0" algn="l">
              <a:lnSpc>
                <a:spcPts val="2232"/>
              </a:lnSpc>
              <a:buNone/>
            </a:pPr>
            <a:r>
              <a:rPr lang="en-US" sz="1785" b="1" kern="0" spc="-54" dirty="0">
                <a:solidFill>
                  <a:srgbClr val="E5E0DF"/>
                </a:solidFill>
                <a:latin typeface="Inter" pitchFamily="34" charset="0"/>
                <a:ea typeface="Inter" pitchFamily="34" charset="-122"/>
                <a:cs typeface="Inter" pitchFamily="34" charset="-120"/>
              </a:rPr>
              <a:t>Paso 1</a:t>
            </a:r>
            <a:endParaRPr lang="en-US" sz="1785" dirty="0"/>
          </a:p>
        </p:txBody>
      </p:sp>
      <p:sp>
        <p:nvSpPr>
          <p:cNvPr id="8" name="Text 6"/>
          <p:cNvSpPr/>
          <p:nvPr/>
        </p:nvSpPr>
        <p:spPr>
          <a:xfrm>
            <a:off x="3780830" y="2002869"/>
            <a:ext cx="2818448" cy="290036"/>
          </a:xfrm>
          <a:prstGeom prst="rect">
            <a:avLst/>
          </a:prstGeom>
          <a:noFill/>
          <a:ln/>
        </p:spPr>
        <p:txBody>
          <a:bodyPr wrap="none" rtlCol="0" anchor="t"/>
          <a:lstStyle/>
          <a:p>
            <a:pPr marL="0" indent="0" algn="l">
              <a:lnSpc>
                <a:spcPts val="2285"/>
              </a:lnSpc>
              <a:buNone/>
            </a:pPr>
            <a:r>
              <a:rPr lang="en-US" sz="1428" kern="0" spc="-29" dirty="0">
                <a:solidFill>
                  <a:srgbClr val="E5E0DF"/>
                </a:solidFill>
                <a:latin typeface="Inter" pitchFamily="34" charset="0"/>
                <a:ea typeface="Inter" pitchFamily="34" charset="-122"/>
                <a:cs typeface="Inter" pitchFamily="34" charset="-120"/>
              </a:rPr>
              <a:t>Dividir el número decimal entre 16.</a:t>
            </a:r>
            <a:endParaRPr lang="en-US" sz="1428" dirty="0"/>
          </a:p>
        </p:txBody>
      </p:sp>
      <p:sp>
        <p:nvSpPr>
          <p:cNvPr id="9" name="Shape 7"/>
          <p:cNvSpPr/>
          <p:nvPr/>
        </p:nvSpPr>
        <p:spPr>
          <a:xfrm>
            <a:off x="3690104" y="2454712"/>
            <a:ext cx="8488561" cy="18098"/>
          </a:xfrm>
          <a:prstGeom prst="roundRect">
            <a:avLst>
              <a:gd name="adj" fmla="val 451012"/>
            </a:avLst>
          </a:prstGeom>
          <a:solidFill>
            <a:srgbClr val="2A1999"/>
          </a:solidFill>
          <a:ln/>
        </p:spPr>
        <p:txBody>
          <a:bodyPr/>
          <a:lstStyle/>
          <a:p>
            <a:endParaRPr lang="es-AR"/>
          </a:p>
        </p:txBody>
      </p:sp>
      <p:sp>
        <p:nvSpPr>
          <p:cNvPr id="10" name="Shape 8"/>
          <p:cNvSpPr/>
          <p:nvPr/>
        </p:nvSpPr>
        <p:spPr>
          <a:xfrm>
            <a:off x="2361009" y="2564844"/>
            <a:ext cx="2476976" cy="1044893"/>
          </a:xfrm>
          <a:prstGeom prst="roundRect">
            <a:avLst>
              <a:gd name="adj" fmla="val 7812"/>
            </a:avLst>
          </a:prstGeom>
          <a:solidFill>
            <a:srgbClr val="110080"/>
          </a:solidFill>
          <a:ln w="7620">
            <a:solidFill>
              <a:srgbClr val="2A1999"/>
            </a:solidFill>
            <a:prstDash val="solid"/>
          </a:ln>
        </p:spPr>
        <p:txBody>
          <a:bodyPr/>
          <a:lstStyle/>
          <a:p>
            <a:endParaRPr lang="es-AR"/>
          </a:p>
        </p:txBody>
      </p:sp>
      <p:sp>
        <p:nvSpPr>
          <p:cNvPr id="11" name="Text 9"/>
          <p:cNvSpPr/>
          <p:nvPr/>
        </p:nvSpPr>
        <p:spPr>
          <a:xfrm>
            <a:off x="2549962" y="2905958"/>
            <a:ext cx="136088" cy="362664"/>
          </a:xfrm>
          <a:prstGeom prst="rect">
            <a:avLst/>
          </a:prstGeom>
          <a:noFill/>
          <a:ln/>
        </p:spPr>
        <p:txBody>
          <a:bodyPr wrap="none" rtlCol="0" anchor="t"/>
          <a:lstStyle/>
          <a:p>
            <a:pPr marL="0" indent="0" algn="ctr">
              <a:lnSpc>
                <a:spcPts val="2856"/>
              </a:lnSpc>
              <a:buNone/>
            </a:pPr>
            <a:r>
              <a:rPr lang="en-US" sz="1785" b="1" kern="0" spc="-54" dirty="0">
                <a:solidFill>
                  <a:srgbClr val="E5E0DF"/>
                </a:solidFill>
                <a:latin typeface="Inter" pitchFamily="34" charset="0"/>
                <a:ea typeface="Inter" pitchFamily="34" charset="-122"/>
                <a:cs typeface="Inter" pitchFamily="34" charset="-120"/>
              </a:rPr>
              <a:t>2</a:t>
            </a:r>
            <a:endParaRPr lang="en-US" sz="1785" dirty="0"/>
          </a:p>
        </p:txBody>
      </p:sp>
      <p:sp>
        <p:nvSpPr>
          <p:cNvPr id="12" name="Text 10"/>
          <p:cNvSpPr/>
          <p:nvPr/>
        </p:nvSpPr>
        <p:spPr>
          <a:xfrm>
            <a:off x="5019318" y="2746177"/>
            <a:ext cx="2267307" cy="283369"/>
          </a:xfrm>
          <a:prstGeom prst="rect">
            <a:avLst/>
          </a:prstGeom>
          <a:noFill/>
          <a:ln/>
        </p:spPr>
        <p:txBody>
          <a:bodyPr wrap="none" rtlCol="0" anchor="t"/>
          <a:lstStyle/>
          <a:p>
            <a:pPr marL="0" indent="0" algn="l">
              <a:lnSpc>
                <a:spcPts val="2232"/>
              </a:lnSpc>
              <a:buNone/>
            </a:pPr>
            <a:r>
              <a:rPr lang="en-US" sz="1785" b="1" kern="0" spc="-54" dirty="0">
                <a:solidFill>
                  <a:srgbClr val="E5E0DF"/>
                </a:solidFill>
                <a:latin typeface="Inter" pitchFamily="34" charset="0"/>
                <a:ea typeface="Inter" pitchFamily="34" charset="-122"/>
                <a:cs typeface="Inter" pitchFamily="34" charset="-120"/>
              </a:rPr>
              <a:t>Paso 2</a:t>
            </a:r>
            <a:endParaRPr lang="en-US" sz="1785" dirty="0"/>
          </a:p>
        </p:txBody>
      </p:sp>
      <p:sp>
        <p:nvSpPr>
          <p:cNvPr id="13" name="Text 11"/>
          <p:cNvSpPr/>
          <p:nvPr/>
        </p:nvSpPr>
        <p:spPr>
          <a:xfrm>
            <a:off x="5019318" y="3138368"/>
            <a:ext cx="2555438" cy="290036"/>
          </a:xfrm>
          <a:prstGeom prst="rect">
            <a:avLst/>
          </a:prstGeom>
          <a:noFill/>
          <a:ln/>
        </p:spPr>
        <p:txBody>
          <a:bodyPr wrap="none" rtlCol="0" anchor="t"/>
          <a:lstStyle/>
          <a:p>
            <a:pPr marL="0" indent="0" algn="l">
              <a:lnSpc>
                <a:spcPts val="2285"/>
              </a:lnSpc>
              <a:buNone/>
            </a:pPr>
            <a:r>
              <a:rPr lang="en-US" sz="1428" kern="0" spc="-29" dirty="0">
                <a:solidFill>
                  <a:srgbClr val="E5E0DF"/>
                </a:solidFill>
                <a:latin typeface="Inter" pitchFamily="34" charset="0"/>
                <a:ea typeface="Inter" pitchFamily="34" charset="-122"/>
                <a:cs typeface="Inter" pitchFamily="34" charset="-120"/>
              </a:rPr>
              <a:t>Anotar el residuo de la división.</a:t>
            </a:r>
            <a:endParaRPr lang="en-US" sz="1428" dirty="0"/>
          </a:p>
        </p:txBody>
      </p:sp>
      <p:sp>
        <p:nvSpPr>
          <p:cNvPr id="14" name="Shape 12"/>
          <p:cNvSpPr/>
          <p:nvPr/>
        </p:nvSpPr>
        <p:spPr>
          <a:xfrm>
            <a:off x="4928592" y="3590211"/>
            <a:ext cx="7250073" cy="18098"/>
          </a:xfrm>
          <a:prstGeom prst="roundRect">
            <a:avLst>
              <a:gd name="adj" fmla="val 451012"/>
            </a:avLst>
          </a:prstGeom>
          <a:solidFill>
            <a:srgbClr val="2A1999"/>
          </a:solidFill>
          <a:ln/>
        </p:spPr>
        <p:txBody>
          <a:bodyPr/>
          <a:lstStyle/>
          <a:p>
            <a:endParaRPr lang="es-AR"/>
          </a:p>
        </p:txBody>
      </p:sp>
      <p:sp>
        <p:nvSpPr>
          <p:cNvPr id="15" name="Shape 13"/>
          <p:cNvSpPr/>
          <p:nvPr/>
        </p:nvSpPr>
        <p:spPr>
          <a:xfrm>
            <a:off x="2361009" y="3700343"/>
            <a:ext cx="3715583" cy="1044893"/>
          </a:xfrm>
          <a:prstGeom prst="roundRect">
            <a:avLst>
              <a:gd name="adj" fmla="val 7812"/>
            </a:avLst>
          </a:prstGeom>
          <a:solidFill>
            <a:srgbClr val="110080"/>
          </a:solidFill>
          <a:ln w="7620">
            <a:solidFill>
              <a:srgbClr val="2A1999"/>
            </a:solidFill>
            <a:prstDash val="solid"/>
          </a:ln>
        </p:spPr>
        <p:txBody>
          <a:bodyPr/>
          <a:lstStyle/>
          <a:p>
            <a:endParaRPr lang="es-AR"/>
          </a:p>
        </p:txBody>
      </p:sp>
      <p:sp>
        <p:nvSpPr>
          <p:cNvPr id="16" name="Text 14"/>
          <p:cNvSpPr/>
          <p:nvPr/>
        </p:nvSpPr>
        <p:spPr>
          <a:xfrm>
            <a:off x="2549962" y="4041458"/>
            <a:ext cx="142756" cy="362664"/>
          </a:xfrm>
          <a:prstGeom prst="rect">
            <a:avLst/>
          </a:prstGeom>
          <a:noFill/>
          <a:ln/>
        </p:spPr>
        <p:txBody>
          <a:bodyPr wrap="none" rtlCol="0" anchor="t"/>
          <a:lstStyle/>
          <a:p>
            <a:pPr marL="0" indent="0" algn="ctr">
              <a:lnSpc>
                <a:spcPts val="2856"/>
              </a:lnSpc>
              <a:buNone/>
            </a:pPr>
            <a:r>
              <a:rPr lang="en-US" sz="1785" b="1" kern="0" spc="-54" dirty="0">
                <a:solidFill>
                  <a:srgbClr val="E5E0DF"/>
                </a:solidFill>
                <a:latin typeface="Inter" pitchFamily="34" charset="0"/>
                <a:ea typeface="Inter" pitchFamily="34" charset="-122"/>
                <a:cs typeface="Inter" pitchFamily="34" charset="-120"/>
              </a:rPr>
              <a:t>3</a:t>
            </a:r>
            <a:endParaRPr lang="en-US" sz="1785" dirty="0"/>
          </a:p>
        </p:txBody>
      </p:sp>
      <p:sp>
        <p:nvSpPr>
          <p:cNvPr id="17" name="Text 15"/>
          <p:cNvSpPr/>
          <p:nvPr/>
        </p:nvSpPr>
        <p:spPr>
          <a:xfrm>
            <a:off x="6257925" y="3881676"/>
            <a:ext cx="2267307" cy="283369"/>
          </a:xfrm>
          <a:prstGeom prst="rect">
            <a:avLst/>
          </a:prstGeom>
          <a:noFill/>
          <a:ln/>
        </p:spPr>
        <p:txBody>
          <a:bodyPr wrap="none" rtlCol="0" anchor="t"/>
          <a:lstStyle/>
          <a:p>
            <a:pPr marL="0" indent="0" algn="l">
              <a:lnSpc>
                <a:spcPts val="2232"/>
              </a:lnSpc>
              <a:buNone/>
            </a:pPr>
            <a:r>
              <a:rPr lang="en-US" sz="1785" b="1" kern="0" spc="-54" dirty="0">
                <a:solidFill>
                  <a:srgbClr val="E5E0DF"/>
                </a:solidFill>
                <a:latin typeface="Inter" pitchFamily="34" charset="0"/>
                <a:ea typeface="Inter" pitchFamily="34" charset="-122"/>
                <a:cs typeface="Inter" pitchFamily="34" charset="-120"/>
              </a:rPr>
              <a:t>Paso 3</a:t>
            </a:r>
            <a:endParaRPr lang="en-US" sz="1785" dirty="0"/>
          </a:p>
        </p:txBody>
      </p:sp>
      <p:sp>
        <p:nvSpPr>
          <p:cNvPr id="18" name="Text 16"/>
          <p:cNvSpPr/>
          <p:nvPr/>
        </p:nvSpPr>
        <p:spPr>
          <a:xfrm>
            <a:off x="6257925" y="4273868"/>
            <a:ext cx="4009549" cy="290036"/>
          </a:xfrm>
          <a:prstGeom prst="rect">
            <a:avLst/>
          </a:prstGeom>
          <a:noFill/>
          <a:ln/>
        </p:spPr>
        <p:txBody>
          <a:bodyPr wrap="none" rtlCol="0" anchor="t"/>
          <a:lstStyle/>
          <a:p>
            <a:pPr marL="0" indent="0" algn="l">
              <a:lnSpc>
                <a:spcPts val="2285"/>
              </a:lnSpc>
              <a:buNone/>
            </a:pPr>
            <a:r>
              <a:rPr lang="en-US" sz="1428" kern="0" spc="-29" dirty="0">
                <a:solidFill>
                  <a:srgbClr val="E5E0DF"/>
                </a:solidFill>
                <a:latin typeface="Inter" pitchFamily="34" charset="0"/>
                <a:ea typeface="Inter" pitchFamily="34" charset="-122"/>
                <a:cs typeface="Inter" pitchFamily="34" charset="-120"/>
              </a:rPr>
              <a:t>Dividir el cociente de la división anterior entre 16.</a:t>
            </a:r>
            <a:endParaRPr lang="en-US" sz="1428" dirty="0"/>
          </a:p>
        </p:txBody>
      </p:sp>
      <p:sp>
        <p:nvSpPr>
          <p:cNvPr id="19" name="Shape 17"/>
          <p:cNvSpPr/>
          <p:nvPr/>
        </p:nvSpPr>
        <p:spPr>
          <a:xfrm>
            <a:off x="6167199" y="4725710"/>
            <a:ext cx="6011466" cy="18098"/>
          </a:xfrm>
          <a:prstGeom prst="roundRect">
            <a:avLst>
              <a:gd name="adj" fmla="val 451012"/>
            </a:avLst>
          </a:prstGeom>
          <a:solidFill>
            <a:srgbClr val="2A1999"/>
          </a:solidFill>
          <a:ln/>
        </p:spPr>
        <p:txBody>
          <a:bodyPr/>
          <a:lstStyle/>
          <a:p>
            <a:endParaRPr lang="es-AR"/>
          </a:p>
        </p:txBody>
      </p:sp>
      <p:sp>
        <p:nvSpPr>
          <p:cNvPr id="20" name="Shape 18"/>
          <p:cNvSpPr/>
          <p:nvPr/>
        </p:nvSpPr>
        <p:spPr>
          <a:xfrm>
            <a:off x="2361009" y="4835843"/>
            <a:ext cx="4954072" cy="2893933"/>
          </a:xfrm>
          <a:prstGeom prst="roundRect">
            <a:avLst>
              <a:gd name="adj" fmla="val 2821"/>
            </a:avLst>
          </a:prstGeom>
          <a:solidFill>
            <a:srgbClr val="110080"/>
          </a:solidFill>
          <a:ln w="7620">
            <a:solidFill>
              <a:srgbClr val="2A1999"/>
            </a:solidFill>
            <a:prstDash val="solid"/>
          </a:ln>
        </p:spPr>
        <p:txBody>
          <a:bodyPr/>
          <a:lstStyle/>
          <a:p>
            <a:endParaRPr lang="es-AR"/>
          </a:p>
        </p:txBody>
      </p:sp>
      <p:sp>
        <p:nvSpPr>
          <p:cNvPr id="21" name="Text 19"/>
          <p:cNvSpPr/>
          <p:nvPr/>
        </p:nvSpPr>
        <p:spPr>
          <a:xfrm>
            <a:off x="2549962" y="6101477"/>
            <a:ext cx="146923" cy="362664"/>
          </a:xfrm>
          <a:prstGeom prst="rect">
            <a:avLst/>
          </a:prstGeom>
          <a:noFill/>
          <a:ln/>
        </p:spPr>
        <p:txBody>
          <a:bodyPr wrap="none" rtlCol="0" anchor="t"/>
          <a:lstStyle/>
          <a:p>
            <a:pPr marL="0" indent="0" algn="ctr">
              <a:lnSpc>
                <a:spcPts val="2856"/>
              </a:lnSpc>
              <a:buNone/>
            </a:pPr>
            <a:r>
              <a:rPr lang="en-US" sz="1785" b="1" kern="0" spc="-54" dirty="0">
                <a:solidFill>
                  <a:srgbClr val="E5E0DF"/>
                </a:solidFill>
                <a:latin typeface="Inter" pitchFamily="34" charset="0"/>
                <a:ea typeface="Inter" pitchFamily="34" charset="-122"/>
                <a:cs typeface="Inter" pitchFamily="34" charset="-120"/>
              </a:rPr>
              <a:t>4</a:t>
            </a:r>
            <a:endParaRPr lang="en-US" sz="1785" dirty="0"/>
          </a:p>
        </p:txBody>
      </p:sp>
      <p:sp>
        <p:nvSpPr>
          <p:cNvPr id="22" name="Text 20"/>
          <p:cNvSpPr/>
          <p:nvPr/>
        </p:nvSpPr>
        <p:spPr>
          <a:xfrm>
            <a:off x="7496413" y="5017175"/>
            <a:ext cx="2267307" cy="283369"/>
          </a:xfrm>
          <a:prstGeom prst="rect">
            <a:avLst/>
          </a:prstGeom>
          <a:noFill/>
          <a:ln/>
        </p:spPr>
        <p:txBody>
          <a:bodyPr wrap="none" rtlCol="0" anchor="t"/>
          <a:lstStyle/>
          <a:p>
            <a:pPr marL="0" indent="0" algn="l">
              <a:lnSpc>
                <a:spcPts val="2232"/>
              </a:lnSpc>
              <a:buNone/>
            </a:pPr>
            <a:r>
              <a:rPr lang="en-US" sz="1785" b="1" kern="0" spc="-54" dirty="0">
                <a:solidFill>
                  <a:srgbClr val="E5E0DF"/>
                </a:solidFill>
                <a:latin typeface="Inter" pitchFamily="34" charset="0"/>
                <a:ea typeface="Inter" pitchFamily="34" charset="-122"/>
                <a:cs typeface="Inter" pitchFamily="34" charset="-120"/>
              </a:rPr>
              <a:t>Paso 4</a:t>
            </a:r>
            <a:endParaRPr lang="en-US" sz="1785" dirty="0"/>
          </a:p>
        </p:txBody>
      </p:sp>
      <p:sp>
        <p:nvSpPr>
          <p:cNvPr id="23" name="Text 21"/>
          <p:cNvSpPr/>
          <p:nvPr/>
        </p:nvSpPr>
        <p:spPr>
          <a:xfrm>
            <a:off x="7496413" y="5409367"/>
            <a:ext cx="4591526" cy="290036"/>
          </a:xfrm>
          <a:prstGeom prst="rect">
            <a:avLst/>
          </a:prstGeom>
          <a:noFill/>
          <a:ln/>
        </p:spPr>
        <p:txBody>
          <a:bodyPr wrap="none" rtlCol="0" anchor="t"/>
          <a:lstStyle/>
          <a:p>
            <a:pPr marL="0" indent="0" algn="l">
              <a:lnSpc>
                <a:spcPts val="2285"/>
              </a:lnSpc>
              <a:buNone/>
            </a:pPr>
            <a:r>
              <a:rPr lang="en-US" sz="1428" kern="0" spc="-29" dirty="0">
                <a:solidFill>
                  <a:srgbClr val="E5E0DF"/>
                </a:solidFill>
                <a:latin typeface="Inter" pitchFamily="34" charset="0"/>
                <a:ea typeface="Inter" pitchFamily="34" charset="-122"/>
                <a:cs typeface="Inter" pitchFamily="34" charset="-120"/>
              </a:rPr>
              <a:t>Repetir los pasos 2 y 3 hasta que el cociente sea 0.</a:t>
            </a:r>
            <a:endParaRPr lang="en-US" sz="1428" dirty="0"/>
          </a:p>
        </p:txBody>
      </p:sp>
      <p:sp>
        <p:nvSpPr>
          <p:cNvPr id="24" name="Text 22"/>
          <p:cNvSpPr/>
          <p:nvPr/>
        </p:nvSpPr>
        <p:spPr>
          <a:xfrm>
            <a:off x="7496413" y="5808226"/>
            <a:ext cx="4591526" cy="1740218"/>
          </a:xfrm>
          <a:prstGeom prst="rect">
            <a:avLst/>
          </a:prstGeom>
          <a:noFill/>
          <a:ln/>
        </p:spPr>
        <p:txBody>
          <a:bodyPr wrap="square" rtlCol="0" anchor="t"/>
          <a:lstStyle/>
          <a:p>
            <a:pPr marL="0" indent="0" algn="l">
              <a:lnSpc>
                <a:spcPts val="2285"/>
              </a:lnSpc>
              <a:buNone/>
            </a:pPr>
            <a:r>
              <a:rPr lang="en-US" sz="1428" kern="0" spc="-29" dirty="0">
                <a:solidFill>
                  <a:srgbClr val="E5E0DF"/>
                </a:solidFill>
                <a:latin typeface="Inter" pitchFamily="34" charset="0"/>
                <a:ea typeface="Inter" pitchFamily="34" charset="-122"/>
                <a:cs typeface="Inter" pitchFamily="34" charset="-120"/>
              </a:rPr>
              <a:t>Para convertir un número decimal a hexadecimal, se divide repetidamente el número entre 16 y se anotan los residuos, empezando por el último y terminando por el primero. </a:t>
            </a:r>
          </a:p>
          <a:p>
            <a:pPr marL="0" indent="0" algn="l">
              <a:lnSpc>
                <a:spcPts val="2285"/>
              </a:lnSpc>
              <a:buNone/>
            </a:pPr>
            <a:r>
              <a:rPr lang="en-US" sz="1428" kern="0" spc="-29" dirty="0">
                <a:solidFill>
                  <a:srgbClr val="E5E0DF"/>
                </a:solidFill>
                <a:latin typeface="Inter" pitchFamily="34" charset="0"/>
                <a:ea typeface="Inter" pitchFamily="34" charset="-122"/>
                <a:cs typeface="Inter" pitchFamily="34" charset="-120"/>
              </a:rPr>
              <a:t>Los residuos forman el número hexadecimal resultante, utilizando los símbolos 0-9 y A-F para representar los valores del 0 al 15.</a:t>
            </a:r>
            <a:endParaRPr lang="en-US" sz="142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29600"/>
          </a:xfrm>
          <a:prstGeom prst="rect">
            <a:avLst/>
          </a:prstGeom>
          <a:solidFill>
            <a:srgbClr val="272525"/>
          </a:solidFill>
          <a:ln/>
        </p:spPr>
        <p:txBody>
          <a:bodyPr/>
          <a:lstStyle/>
          <a:p>
            <a:endParaRPr lang="es-AR"/>
          </a:p>
        </p:txBody>
      </p:sp>
      <p:pic>
        <p:nvPicPr>
          <p:cNvPr id="4" name="Image 0" descr="preencoded.png"/>
          <p:cNvPicPr>
            <a:picLocks noChangeAspect="1"/>
          </p:cNvPicPr>
          <p:nvPr/>
        </p:nvPicPr>
        <p:blipFill>
          <a:blip r:embed="rId3"/>
          <a:stretch>
            <a:fillRect/>
          </a:stretch>
        </p:blipFill>
        <p:spPr>
          <a:xfrm>
            <a:off x="0" y="0"/>
            <a:ext cx="14630400" cy="2205752"/>
          </a:xfrm>
          <a:prstGeom prst="rect">
            <a:avLst/>
          </a:prstGeom>
        </p:spPr>
      </p:pic>
      <p:sp>
        <p:nvSpPr>
          <p:cNvPr id="5" name="Text 2"/>
          <p:cNvSpPr/>
          <p:nvPr/>
        </p:nvSpPr>
        <p:spPr>
          <a:xfrm>
            <a:off x="2495550" y="2692241"/>
            <a:ext cx="7464623" cy="551378"/>
          </a:xfrm>
          <a:prstGeom prst="rect">
            <a:avLst/>
          </a:prstGeom>
          <a:noFill/>
          <a:ln/>
        </p:spPr>
        <p:txBody>
          <a:bodyPr wrap="none" rtlCol="0" anchor="t"/>
          <a:lstStyle/>
          <a:p>
            <a:pPr marL="0" indent="0">
              <a:lnSpc>
                <a:spcPts val="4342"/>
              </a:lnSpc>
              <a:buNone/>
            </a:pPr>
            <a:r>
              <a:rPr lang="en-US" sz="3474" b="1" kern="0" spc="-104" dirty="0">
                <a:solidFill>
                  <a:srgbClr val="FFFFFF"/>
                </a:solidFill>
                <a:latin typeface="Inter" pitchFamily="34" charset="0"/>
                <a:ea typeface="Inter" pitchFamily="34" charset="-122"/>
                <a:cs typeface="Inter" pitchFamily="34" charset="-120"/>
              </a:rPr>
              <a:t>Conversión de binario a hexadecimal</a:t>
            </a:r>
            <a:endParaRPr lang="en-US" sz="3474" dirty="0"/>
          </a:p>
        </p:txBody>
      </p:sp>
      <p:pic>
        <p:nvPicPr>
          <p:cNvPr id="6" name="Image 1" descr="preencoded.png"/>
          <p:cNvPicPr>
            <a:picLocks noChangeAspect="1"/>
          </p:cNvPicPr>
          <p:nvPr/>
        </p:nvPicPr>
        <p:blipFill>
          <a:blip r:embed="rId4"/>
          <a:stretch>
            <a:fillRect/>
          </a:stretch>
        </p:blipFill>
        <p:spPr>
          <a:xfrm>
            <a:off x="2495550" y="3508296"/>
            <a:ext cx="882253" cy="1411605"/>
          </a:xfrm>
          <a:prstGeom prst="rect">
            <a:avLst/>
          </a:prstGeom>
        </p:spPr>
      </p:pic>
      <p:sp>
        <p:nvSpPr>
          <p:cNvPr id="7" name="Text 3"/>
          <p:cNvSpPr/>
          <p:nvPr/>
        </p:nvSpPr>
        <p:spPr>
          <a:xfrm>
            <a:off x="3642479" y="3684746"/>
            <a:ext cx="2394942" cy="275749"/>
          </a:xfrm>
          <a:prstGeom prst="rect">
            <a:avLst/>
          </a:prstGeom>
          <a:noFill/>
          <a:ln/>
        </p:spPr>
        <p:txBody>
          <a:bodyPr wrap="none" rtlCol="0" anchor="t"/>
          <a:lstStyle/>
          <a:p>
            <a:pPr marL="0" indent="0" algn="l">
              <a:lnSpc>
                <a:spcPts val="2171"/>
              </a:lnSpc>
              <a:buNone/>
            </a:pPr>
            <a:r>
              <a:rPr lang="en-US" sz="1737" b="1" kern="0" spc="-52" dirty="0">
                <a:solidFill>
                  <a:srgbClr val="E5E0DF"/>
                </a:solidFill>
                <a:latin typeface="Inter" pitchFamily="34" charset="0"/>
                <a:ea typeface="Inter" pitchFamily="34" charset="-122"/>
                <a:cs typeface="Inter" pitchFamily="34" charset="-120"/>
              </a:rPr>
              <a:t>Agrupación por Nibbles</a:t>
            </a:r>
            <a:endParaRPr lang="en-US" sz="1737" dirty="0"/>
          </a:p>
        </p:txBody>
      </p:sp>
      <p:sp>
        <p:nvSpPr>
          <p:cNvPr id="8" name="Text 4"/>
          <p:cNvSpPr/>
          <p:nvPr/>
        </p:nvSpPr>
        <p:spPr>
          <a:xfrm>
            <a:off x="3642479" y="4066342"/>
            <a:ext cx="8492371" cy="564594"/>
          </a:xfrm>
          <a:prstGeom prst="rect">
            <a:avLst/>
          </a:prstGeom>
          <a:noFill/>
          <a:ln/>
        </p:spPr>
        <p:txBody>
          <a:bodyPr wrap="square" rtlCol="0" anchor="t"/>
          <a:lstStyle/>
          <a:p>
            <a:pPr marL="0" indent="0" algn="l">
              <a:lnSpc>
                <a:spcPts val="2223"/>
              </a:lnSpc>
              <a:buNone/>
            </a:pPr>
            <a:r>
              <a:rPr lang="en-US" sz="1389" kern="0" spc="-28" dirty="0">
                <a:solidFill>
                  <a:srgbClr val="E5E0DF"/>
                </a:solidFill>
                <a:latin typeface="Inter" pitchFamily="34" charset="0"/>
                <a:ea typeface="Inter" pitchFamily="34" charset="-122"/>
                <a:cs typeface="Inter" pitchFamily="34" charset="-120"/>
              </a:rPr>
              <a:t>Dividimos el número binario en grupos de 4 bits, conocidos como "nibbles". Esto nos permite trabajar con cada grupo de forma individual y facilita la conversión a hexadecimal.</a:t>
            </a:r>
            <a:endParaRPr lang="en-US" sz="1389" dirty="0"/>
          </a:p>
        </p:txBody>
      </p:sp>
      <p:pic>
        <p:nvPicPr>
          <p:cNvPr id="9" name="Image 2" descr="preencoded.png"/>
          <p:cNvPicPr>
            <a:picLocks noChangeAspect="1"/>
          </p:cNvPicPr>
          <p:nvPr/>
        </p:nvPicPr>
        <p:blipFill>
          <a:blip r:embed="rId5"/>
          <a:stretch>
            <a:fillRect/>
          </a:stretch>
        </p:blipFill>
        <p:spPr>
          <a:xfrm>
            <a:off x="2495550" y="4919901"/>
            <a:ext cx="882253" cy="1411605"/>
          </a:xfrm>
          <a:prstGeom prst="rect">
            <a:avLst/>
          </a:prstGeom>
        </p:spPr>
      </p:pic>
      <p:sp>
        <p:nvSpPr>
          <p:cNvPr id="10" name="Text 5"/>
          <p:cNvSpPr/>
          <p:nvPr/>
        </p:nvSpPr>
        <p:spPr>
          <a:xfrm>
            <a:off x="3642479" y="5096351"/>
            <a:ext cx="2290405" cy="275749"/>
          </a:xfrm>
          <a:prstGeom prst="rect">
            <a:avLst/>
          </a:prstGeom>
          <a:noFill/>
          <a:ln/>
        </p:spPr>
        <p:txBody>
          <a:bodyPr wrap="none" rtlCol="0" anchor="t"/>
          <a:lstStyle/>
          <a:p>
            <a:pPr marL="0" indent="0" algn="l">
              <a:lnSpc>
                <a:spcPts val="2171"/>
              </a:lnSpc>
              <a:buNone/>
            </a:pPr>
            <a:r>
              <a:rPr lang="en-US" sz="1737" b="1" kern="0" spc="-52" dirty="0">
                <a:solidFill>
                  <a:srgbClr val="E5E0DF"/>
                </a:solidFill>
                <a:latin typeface="Inter" pitchFamily="34" charset="0"/>
                <a:ea typeface="Inter" pitchFamily="34" charset="-122"/>
                <a:cs typeface="Inter" pitchFamily="34" charset="-120"/>
              </a:rPr>
              <a:t>Conversión de Nibbles</a:t>
            </a:r>
            <a:endParaRPr lang="en-US" sz="1737" dirty="0"/>
          </a:p>
        </p:txBody>
      </p:sp>
      <p:sp>
        <p:nvSpPr>
          <p:cNvPr id="11" name="Text 6"/>
          <p:cNvSpPr/>
          <p:nvPr/>
        </p:nvSpPr>
        <p:spPr>
          <a:xfrm>
            <a:off x="3642479" y="5477947"/>
            <a:ext cx="8492371" cy="564594"/>
          </a:xfrm>
          <a:prstGeom prst="rect">
            <a:avLst/>
          </a:prstGeom>
          <a:noFill/>
          <a:ln/>
        </p:spPr>
        <p:txBody>
          <a:bodyPr wrap="square" rtlCol="0" anchor="t"/>
          <a:lstStyle/>
          <a:p>
            <a:pPr marL="0" indent="0" algn="l">
              <a:lnSpc>
                <a:spcPts val="2223"/>
              </a:lnSpc>
              <a:buNone/>
            </a:pPr>
            <a:r>
              <a:rPr lang="en-US" sz="1389" kern="0" spc="-28" dirty="0">
                <a:solidFill>
                  <a:srgbClr val="E5E0DF"/>
                </a:solidFill>
                <a:latin typeface="Inter" pitchFamily="34" charset="0"/>
                <a:ea typeface="Inter" pitchFamily="34" charset="-122"/>
                <a:cs typeface="Inter" pitchFamily="34" charset="-120"/>
              </a:rPr>
              <a:t>Cada nibble se convierte a su correspondiente dígito hexadecimal, utilizando una tabla de conversión. Los dígitos hexadecimales van del 0 al 9, y de la A a la F.</a:t>
            </a:r>
            <a:endParaRPr lang="en-US" sz="1389" dirty="0"/>
          </a:p>
        </p:txBody>
      </p:sp>
      <p:pic>
        <p:nvPicPr>
          <p:cNvPr id="12" name="Image 3" descr="preencoded.png"/>
          <p:cNvPicPr>
            <a:picLocks noChangeAspect="1"/>
          </p:cNvPicPr>
          <p:nvPr/>
        </p:nvPicPr>
        <p:blipFill>
          <a:blip r:embed="rId6"/>
          <a:stretch>
            <a:fillRect/>
          </a:stretch>
        </p:blipFill>
        <p:spPr>
          <a:xfrm>
            <a:off x="2495550" y="6331506"/>
            <a:ext cx="882253" cy="1411605"/>
          </a:xfrm>
          <a:prstGeom prst="rect">
            <a:avLst/>
          </a:prstGeom>
        </p:spPr>
      </p:pic>
      <p:sp>
        <p:nvSpPr>
          <p:cNvPr id="13" name="Text 7"/>
          <p:cNvSpPr/>
          <p:nvPr/>
        </p:nvSpPr>
        <p:spPr>
          <a:xfrm>
            <a:off x="3642479" y="6507956"/>
            <a:ext cx="2205752" cy="275749"/>
          </a:xfrm>
          <a:prstGeom prst="rect">
            <a:avLst/>
          </a:prstGeom>
          <a:noFill/>
          <a:ln/>
        </p:spPr>
        <p:txBody>
          <a:bodyPr wrap="none" rtlCol="0" anchor="t"/>
          <a:lstStyle/>
          <a:p>
            <a:pPr marL="0" indent="0" algn="l">
              <a:lnSpc>
                <a:spcPts val="2171"/>
              </a:lnSpc>
              <a:buNone/>
            </a:pPr>
            <a:r>
              <a:rPr lang="en-US" sz="1737" b="1" kern="0" spc="-52" dirty="0">
                <a:solidFill>
                  <a:srgbClr val="E5E0DF"/>
                </a:solidFill>
                <a:latin typeface="Inter" pitchFamily="34" charset="0"/>
                <a:ea typeface="Inter" pitchFamily="34" charset="-122"/>
                <a:cs typeface="Inter" pitchFamily="34" charset="-120"/>
              </a:rPr>
              <a:t>Unir los Dígitos</a:t>
            </a:r>
            <a:endParaRPr lang="en-US" sz="1737" dirty="0"/>
          </a:p>
        </p:txBody>
      </p:sp>
      <p:sp>
        <p:nvSpPr>
          <p:cNvPr id="14" name="Text 8"/>
          <p:cNvSpPr/>
          <p:nvPr/>
        </p:nvSpPr>
        <p:spPr>
          <a:xfrm>
            <a:off x="3642479" y="6889552"/>
            <a:ext cx="8492371" cy="564594"/>
          </a:xfrm>
          <a:prstGeom prst="rect">
            <a:avLst/>
          </a:prstGeom>
          <a:noFill/>
          <a:ln/>
        </p:spPr>
        <p:txBody>
          <a:bodyPr wrap="square" rtlCol="0" anchor="t"/>
          <a:lstStyle/>
          <a:p>
            <a:pPr marL="0" indent="0" algn="l">
              <a:lnSpc>
                <a:spcPts val="2223"/>
              </a:lnSpc>
              <a:buNone/>
            </a:pPr>
            <a:r>
              <a:rPr lang="en-US" sz="1389" kern="0" spc="-28" dirty="0">
                <a:solidFill>
                  <a:srgbClr val="E5E0DF"/>
                </a:solidFill>
                <a:latin typeface="Inter" pitchFamily="34" charset="0"/>
                <a:ea typeface="Inter" pitchFamily="34" charset="-122"/>
                <a:cs typeface="Inter" pitchFamily="34" charset="-120"/>
              </a:rPr>
              <a:t>Una vez que cada nibble se ha convertido a su representación hexadecimal, se unen los dígitos para formar el número final en el sistema hexadecimal.</a:t>
            </a:r>
            <a:endParaRPr lang="en-US" sz="1389"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txBody>
          <a:bodyPr/>
          <a:lstStyle/>
          <a:p>
            <a:endParaRPr lang="es-AR"/>
          </a:p>
        </p:txBody>
      </p:sp>
      <p:sp>
        <p:nvSpPr>
          <p:cNvPr id="3" name="Shape 1"/>
          <p:cNvSpPr/>
          <p:nvPr/>
        </p:nvSpPr>
        <p:spPr>
          <a:xfrm>
            <a:off x="0" y="0"/>
            <a:ext cx="14630400" cy="8229600"/>
          </a:xfrm>
          <a:prstGeom prst="rect">
            <a:avLst/>
          </a:prstGeom>
          <a:solidFill>
            <a:srgbClr val="272525"/>
          </a:solidFill>
          <a:ln/>
        </p:spPr>
        <p:txBody>
          <a:bodyPr/>
          <a:lstStyle/>
          <a:p>
            <a:endParaRPr lang="es-AR" dirty="0"/>
          </a:p>
        </p:txBody>
      </p:sp>
      <p:sp>
        <p:nvSpPr>
          <p:cNvPr id="4" name="Text 2"/>
          <p:cNvSpPr/>
          <p:nvPr/>
        </p:nvSpPr>
        <p:spPr>
          <a:xfrm>
            <a:off x="864037" y="1297186"/>
            <a:ext cx="12902327" cy="1543050"/>
          </a:xfrm>
          <a:prstGeom prst="rect">
            <a:avLst/>
          </a:prstGeom>
          <a:noFill/>
          <a:ln/>
        </p:spPr>
        <p:txBody>
          <a:bodyPr wrap="square" rtlCol="0" anchor="t"/>
          <a:lstStyle/>
          <a:p>
            <a:pPr marL="0" indent="0">
              <a:lnSpc>
                <a:spcPts val="6075"/>
              </a:lnSpc>
              <a:buNone/>
            </a:pPr>
            <a:r>
              <a:rPr lang="en-US" sz="4860" b="1" kern="0" spc="-146" dirty="0" err="1">
                <a:solidFill>
                  <a:srgbClr val="FFFFFF"/>
                </a:solidFill>
                <a:latin typeface="Inter" pitchFamily="34" charset="0"/>
                <a:ea typeface="Inter" pitchFamily="34" charset="-122"/>
                <a:cs typeface="Inter" pitchFamily="34" charset="-120"/>
              </a:rPr>
              <a:t>Ejercicios</a:t>
            </a:r>
            <a:r>
              <a:rPr lang="en-US" sz="4860" b="1" kern="0" spc="-146" dirty="0">
                <a:solidFill>
                  <a:srgbClr val="FFFFFF"/>
                </a:solidFill>
                <a:latin typeface="Inter" pitchFamily="34" charset="0"/>
                <a:ea typeface="Inter" pitchFamily="34" charset="-122"/>
                <a:cs typeface="Inter" pitchFamily="34" charset="-120"/>
              </a:rPr>
              <a:t> de </a:t>
            </a:r>
            <a:r>
              <a:rPr lang="en-US" sz="4860" b="1" kern="0" spc="-146" dirty="0" err="1">
                <a:solidFill>
                  <a:srgbClr val="FFFFFF"/>
                </a:solidFill>
                <a:latin typeface="Inter" pitchFamily="34" charset="0"/>
                <a:ea typeface="Inter" pitchFamily="34" charset="-122"/>
                <a:cs typeface="Inter" pitchFamily="34" charset="-120"/>
              </a:rPr>
              <a:t>conversión</a:t>
            </a:r>
            <a:r>
              <a:rPr lang="en-US" sz="4860" b="1" kern="0" spc="-146" dirty="0">
                <a:solidFill>
                  <a:srgbClr val="FFFFFF"/>
                </a:solidFill>
                <a:latin typeface="Inter" pitchFamily="34" charset="0"/>
                <a:ea typeface="Inter" pitchFamily="34" charset="-122"/>
                <a:cs typeface="Inter" pitchFamily="34" charset="-120"/>
              </a:rPr>
              <a:t> de </a:t>
            </a:r>
            <a:r>
              <a:rPr lang="en-US" sz="4860" b="1" kern="0" spc="-146" dirty="0" err="1">
                <a:solidFill>
                  <a:srgbClr val="FFFFFF"/>
                </a:solidFill>
                <a:latin typeface="Inter" pitchFamily="34" charset="0"/>
                <a:ea typeface="Inter" pitchFamily="34" charset="-122"/>
                <a:cs typeface="Inter" pitchFamily="34" charset="-120"/>
              </a:rPr>
              <a:t>sistemas</a:t>
            </a:r>
            <a:r>
              <a:rPr lang="en-US" sz="4860" b="1" kern="0" spc="-146" dirty="0">
                <a:solidFill>
                  <a:srgbClr val="FFFFFF"/>
                </a:solidFill>
                <a:latin typeface="Inter" pitchFamily="34" charset="0"/>
                <a:ea typeface="Inter" pitchFamily="34" charset="-122"/>
                <a:cs typeface="Inter" pitchFamily="34" charset="-120"/>
              </a:rPr>
              <a:t> de </a:t>
            </a:r>
            <a:r>
              <a:rPr lang="en-US" sz="4860" b="1" kern="0" spc="-146" dirty="0" err="1">
                <a:solidFill>
                  <a:srgbClr val="FFFFFF"/>
                </a:solidFill>
                <a:latin typeface="Inter" pitchFamily="34" charset="0"/>
                <a:ea typeface="Inter" pitchFamily="34" charset="-122"/>
                <a:cs typeface="Inter" pitchFamily="34" charset="-120"/>
              </a:rPr>
              <a:t>numeración</a:t>
            </a:r>
            <a:r>
              <a:rPr lang="en-US" sz="4860" b="1" kern="0" spc="-146" dirty="0">
                <a:solidFill>
                  <a:srgbClr val="FFFFFF"/>
                </a:solidFill>
                <a:latin typeface="Inter" pitchFamily="34" charset="0"/>
                <a:ea typeface="Inter" pitchFamily="34" charset="-122"/>
                <a:cs typeface="Inter" pitchFamily="34" charset="-120"/>
              </a:rPr>
              <a:t>.</a:t>
            </a:r>
            <a:endParaRPr lang="en-US" sz="4860" dirty="0"/>
          </a:p>
        </p:txBody>
      </p:sp>
      <p:sp>
        <p:nvSpPr>
          <p:cNvPr id="5" name="Text 3"/>
          <p:cNvSpPr/>
          <p:nvPr/>
        </p:nvSpPr>
        <p:spPr>
          <a:xfrm>
            <a:off x="864037" y="3333988"/>
            <a:ext cx="12902327" cy="1580198"/>
          </a:xfrm>
          <a:prstGeom prst="rect">
            <a:avLst/>
          </a:prstGeom>
          <a:noFill/>
          <a:ln/>
        </p:spPr>
        <p:txBody>
          <a:bodyPr wrap="square" rtlCol="0" anchor="t"/>
          <a:lstStyle/>
          <a:p>
            <a:pPr marL="0" indent="0">
              <a:lnSpc>
                <a:spcPts val="3110"/>
              </a:lnSpc>
              <a:buNone/>
            </a:pPr>
            <a:r>
              <a:rPr lang="en-US" sz="1944" kern="0" spc="-39" dirty="0">
                <a:solidFill>
                  <a:srgbClr val="E5E0DF"/>
                </a:solidFill>
                <a:latin typeface="Inter" pitchFamily="34" charset="0"/>
                <a:ea typeface="Inter" pitchFamily="34" charset="-122"/>
                <a:cs typeface="Inter" pitchFamily="34" charset="-120"/>
              </a:rPr>
              <a:t>A continuación, se presentan algunos ejercicios prácticos para practicar la conversión de números decimales a binarios y hexadecimales. Estos ejercicios ayudarán a afianzar la comprensión de los sistemas de numeración y las técnicas de conversión. Para cada </a:t>
            </a:r>
            <a:r>
              <a:rPr lang="en-US" sz="1944" kern="0" spc="-39" dirty="0" err="1">
                <a:solidFill>
                  <a:srgbClr val="E5E0DF"/>
                </a:solidFill>
                <a:latin typeface="Inter" pitchFamily="34" charset="0"/>
                <a:ea typeface="Inter" pitchFamily="34" charset="-122"/>
                <a:cs typeface="Inter" pitchFamily="34" charset="-120"/>
              </a:rPr>
              <a:t>ejercicio</a:t>
            </a:r>
            <a:r>
              <a:rPr lang="en-US" sz="1944" kern="0" spc="-39" dirty="0">
                <a:solidFill>
                  <a:srgbClr val="E5E0DF"/>
                </a:solidFill>
                <a:latin typeface="Inter" pitchFamily="34" charset="0"/>
                <a:ea typeface="Inter" pitchFamily="34" charset="-122"/>
                <a:cs typeface="Inter" pitchFamily="34" charset="-120"/>
              </a:rPr>
              <a:t>, deberás convertir el número decimal dado a su representación en binario y hexadecimal.</a:t>
            </a:r>
            <a:endParaRPr lang="en-US" sz="1944" dirty="0"/>
          </a:p>
        </p:txBody>
      </p:sp>
      <p:sp>
        <p:nvSpPr>
          <p:cNvPr id="6" name="Text 4"/>
          <p:cNvSpPr/>
          <p:nvPr/>
        </p:nvSpPr>
        <p:spPr>
          <a:xfrm>
            <a:off x="864037" y="5191839"/>
            <a:ext cx="12902327" cy="395049"/>
          </a:xfrm>
          <a:prstGeom prst="rect">
            <a:avLst/>
          </a:prstGeom>
          <a:noFill/>
          <a:ln/>
        </p:spPr>
        <p:txBody>
          <a:bodyPr wrap="none" rtlCol="0" anchor="t"/>
          <a:lstStyle/>
          <a:p>
            <a:pPr marL="0" indent="0">
              <a:lnSpc>
                <a:spcPts val="3110"/>
              </a:lnSpc>
              <a:buNone/>
            </a:pPr>
            <a:r>
              <a:rPr lang="en-US" sz="1944" b="1" kern="0" spc="-39" dirty="0">
                <a:solidFill>
                  <a:srgbClr val="E5E0DF"/>
                </a:solidFill>
                <a:latin typeface="Inter" pitchFamily="34" charset="0"/>
                <a:ea typeface="Inter" pitchFamily="34" charset="-122"/>
                <a:cs typeface="Inter" pitchFamily="34" charset="-120"/>
              </a:rPr>
              <a:t>Ejercicio 1:</a:t>
            </a:r>
            <a:r>
              <a:rPr lang="en-US" sz="1944" kern="0" spc="-39" dirty="0">
                <a:solidFill>
                  <a:srgbClr val="E5E0DF"/>
                </a:solidFill>
                <a:latin typeface="Inter" pitchFamily="34" charset="0"/>
                <a:ea typeface="Inter" pitchFamily="34" charset="-122"/>
                <a:cs typeface="Inter" pitchFamily="34" charset="-120"/>
              </a:rPr>
              <a:t> Convertir el número decimal 157 a binario y hexadecimal.</a:t>
            </a:r>
            <a:endParaRPr lang="en-US" sz="1944" dirty="0"/>
          </a:p>
        </p:txBody>
      </p:sp>
      <p:sp>
        <p:nvSpPr>
          <p:cNvPr id="7" name="Text 5"/>
          <p:cNvSpPr/>
          <p:nvPr/>
        </p:nvSpPr>
        <p:spPr>
          <a:xfrm>
            <a:off x="864037" y="5864543"/>
            <a:ext cx="12902327" cy="395049"/>
          </a:xfrm>
          <a:prstGeom prst="rect">
            <a:avLst/>
          </a:prstGeom>
          <a:noFill/>
          <a:ln/>
        </p:spPr>
        <p:txBody>
          <a:bodyPr wrap="none" rtlCol="0" anchor="t"/>
          <a:lstStyle/>
          <a:p>
            <a:pPr marL="0" indent="0">
              <a:lnSpc>
                <a:spcPts val="3110"/>
              </a:lnSpc>
              <a:buNone/>
            </a:pPr>
            <a:r>
              <a:rPr lang="en-US" sz="1944" b="1" kern="0" spc="-39" dirty="0" err="1">
                <a:solidFill>
                  <a:srgbClr val="E5E0DF"/>
                </a:solidFill>
                <a:latin typeface="Inter" pitchFamily="34" charset="0"/>
                <a:ea typeface="Inter" pitchFamily="34" charset="-122"/>
                <a:cs typeface="Inter" pitchFamily="34" charset="-120"/>
              </a:rPr>
              <a:t>Ejercicio</a:t>
            </a:r>
            <a:r>
              <a:rPr lang="en-US" sz="1944" b="1" kern="0" spc="-39" dirty="0">
                <a:solidFill>
                  <a:srgbClr val="E5E0DF"/>
                </a:solidFill>
                <a:latin typeface="Inter" pitchFamily="34" charset="0"/>
                <a:ea typeface="Inter" pitchFamily="34" charset="-122"/>
                <a:cs typeface="Inter" pitchFamily="34" charset="-120"/>
              </a:rPr>
              <a:t> 2:</a:t>
            </a:r>
            <a:r>
              <a:rPr lang="en-US" sz="1944" kern="0" spc="-39" dirty="0">
                <a:solidFill>
                  <a:srgbClr val="E5E0DF"/>
                </a:solidFill>
                <a:latin typeface="Inter" pitchFamily="34" charset="0"/>
                <a:ea typeface="Inter" pitchFamily="34" charset="-122"/>
                <a:cs typeface="Inter" pitchFamily="34" charset="-120"/>
              </a:rPr>
              <a:t> </a:t>
            </a:r>
            <a:r>
              <a:rPr lang="en-US" sz="1944" kern="0" spc="-39" dirty="0" err="1">
                <a:solidFill>
                  <a:srgbClr val="E5E0DF"/>
                </a:solidFill>
                <a:latin typeface="Inter" pitchFamily="34" charset="0"/>
                <a:ea typeface="Inter" pitchFamily="34" charset="-122"/>
                <a:cs typeface="Inter" pitchFamily="34" charset="-120"/>
              </a:rPr>
              <a:t>Convertir</a:t>
            </a:r>
            <a:r>
              <a:rPr lang="en-US" sz="1944" kern="0" spc="-39" dirty="0">
                <a:solidFill>
                  <a:srgbClr val="E5E0DF"/>
                </a:solidFill>
                <a:latin typeface="Inter" pitchFamily="34" charset="0"/>
                <a:ea typeface="Inter" pitchFamily="34" charset="-122"/>
                <a:cs typeface="Inter" pitchFamily="34" charset="-120"/>
              </a:rPr>
              <a:t> </a:t>
            </a:r>
            <a:r>
              <a:rPr lang="en-US" sz="1944" kern="0" spc="-39" dirty="0" err="1">
                <a:solidFill>
                  <a:srgbClr val="E5E0DF"/>
                </a:solidFill>
                <a:latin typeface="Inter" pitchFamily="34" charset="0"/>
                <a:ea typeface="Inter" pitchFamily="34" charset="-122"/>
                <a:cs typeface="Inter" pitchFamily="34" charset="-120"/>
              </a:rPr>
              <a:t>el</a:t>
            </a:r>
            <a:r>
              <a:rPr lang="en-US" sz="1944" kern="0" spc="-39" dirty="0">
                <a:solidFill>
                  <a:srgbClr val="E5E0DF"/>
                </a:solidFill>
                <a:latin typeface="Inter" pitchFamily="34" charset="0"/>
                <a:ea typeface="Inter" pitchFamily="34" charset="-122"/>
                <a:cs typeface="Inter" pitchFamily="34" charset="-120"/>
              </a:rPr>
              <a:t> </a:t>
            </a:r>
            <a:r>
              <a:rPr lang="en-US" sz="1944" kern="0" spc="-39" dirty="0" err="1">
                <a:solidFill>
                  <a:srgbClr val="E5E0DF"/>
                </a:solidFill>
                <a:latin typeface="Inter" pitchFamily="34" charset="0"/>
                <a:ea typeface="Inter" pitchFamily="34" charset="-122"/>
                <a:cs typeface="Inter" pitchFamily="34" charset="-120"/>
              </a:rPr>
              <a:t>número</a:t>
            </a:r>
            <a:r>
              <a:rPr lang="en-US" sz="1944" kern="0" spc="-39" dirty="0">
                <a:solidFill>
                  <a:srgbClr val="E5E0DF"/>
                </a:solidFill>
                <a:latin typeface="Inter" pitchFamily="34" charset="0"/>
                <a:ea typeface="Inter" pitchFamily="34" charset="-122"/>
                <a:cs typeface="Inter" pitchFamily="34" charset="-120"/>
              </a:rPr>
              <a:t> decimal 643 a </a:t>
            </a:r>
            <a:r>
              <a:rPr lang="en-US" sz="1944" kern="0" spc="-39" dirty="0" err="1">
                <a:solidFill>
                  <a:srgbClr val="E5E0DF"/>
                </a:solidFill>
                <a:latin typeface="Inter" pitchFamily="34" charset="0"/>
                <a:ea typeface="Inter" pitchFamily="34" charset="-122"/>
                <a:cs typeface="Inter" pitchFamily="34" charset="-120"/>
              </a:rPr>
              <a:t>binario</a:t>
            </a:r>
            <a:r>
              <a:rPr lang="en-US" sz="1944" kern="0" spc="-39" dirty="0">
                <a:solidFill>
                  <a:srgbClr val="E5E0DF"/>
                </a:solidFill>
                <a:latin typeface="Inter" pitchFamily="34" charset="0"/>
                <a:ea typeface="Inter" pitchFamily="34" charset="-122"/>
                <a:cs typeface="Inter" pitchFamily="34" charset="-120"/>
              </a:rPr>
              <a:t> y hexadecimal.</a:t>
            </a:r>
            <a:endParaRPr lang="en-US" sz="1944" dirty="0"/>
          </a:p>
        </p:txBody>
      </p:sp>
      <p:sp>
        <p:nvSpPr>
          <p:cNvPr id="8" name="Text 6"/>
          <p:cNvSpPr/>
          <p:nvPr/>
        </p:nvSpPr>
        <p:spPr>
          <a:xfrm>
            <a:off x="864037" y="6537246"/>
            <a:ext cx="12902327" cy="395049"/>
          </a:xfrm>
          <a:prstGeom prst="rect">
            <a:avLst/>
          </a:prstGeom>
          <a:noFill/>
          <a:ln/>
        </p:spPr>
        <p:txBody>
          <a:bodyPr wrap="none" rtlCol="0" anchor="t"/>
          <a:lstStyle/>
          <a:p>
            <a:pPr marL="0" indent="0">
              <a:lnSpc>
                <a:spcPts val="3110"/>
              </a:lnSpc>
              <a:buNone/>
            </a:pPr>
            <a:r>
              <a:rPr lang="en-US" sz="1944" b="1" kern="0" spc="-39" dirty="0">
                <a:solidFill>
                  <a:srgbClr val="E5E0DF"/>
                </a:solidFill>
                <a:latin typeface="Inter" pitchFamily="34" charset="0"/>
                <a:ea typeface="Inter" pitchFamily="34" charset="-122"/>
                <a:cs typeface="Inter" pitchFamily="34" charset="-120"/>
              </a:rPr>
              <a:t>Ejercicio 3:</a:t>
            </a:r>
            <a:r>
              <a:rPr lang="en-US" sz="1944" kern="0" spc="-39" dirty="0">
                <a:solidFill>
                  <a:srgbClr val="E5E0DF"/>
                </a:solidFill>
                <a:latin typeface="Inter" pitchFamily="34" charset="0"/>
                <a:ea typeface="Inter" pitchFamily="34" charset="-122"/>
                <a:cs typeface="Inter" pitchFamily="34" charset="-120"/>
              </a:rPr>
              <a:t> Convertir el número decimal 1024 a binario y hexadecimal.</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101</TotalTime>
  <Words>1179</Words>
  <Application>Microsoft Office PowerPoint</Application>
  <PresentationFormat>Personalizado</PresentationFormat>
  <Paragraphs>92</Paragraphs>
  <Slides>11</Slides>
  <Notes>11</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11</vt:i4>
      </vt:variant>
    </vt:vector>
  </HeadingPairs>
  <TitlesOfParts>
    <vt:vector size="14" baseType="lpstr">
      <vt:lpstr>Arial</vt:lpstr>
      <vt:lpstr>Inter</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Juani Sarmiento</cp:lastModifiedBy>
  <cp:revision>2</cp:revision>
  <dcterms:created xsi:type="dcterms:W3CDTF">2024-06-24T19:57:03Z</dcterms:created>
  <dcterms:modified xsi:type="dcterms:W3CDTF">2024-08-26T19:03:33Z</dcterms:modified>
</cp:coreProperties>
</file>